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Override PartName="/ppt/embeddings/oleObject1.bin" ContentType="application/vnd.openxmlformats-officedocument.oleObject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docProps/custom.xml" ContentType="application/vnd.openxmlformats-officedocument.custom-properties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Default Extension="vml" ContentType="application/vnd.openxmlformats-officedocument.vmlDrawing"/>
  <Override PartName="/ppt/slides/slide20.xml" ContentType="application/vnd.openxmlformats-officedocument.presentationml.slide+xml"/>
  <Default Extension="emf" ContentType="image/x-emf"/>
  <Override PartName="/ppt/tags/tag3.xml" ContentType="application/vnd.openxmlformats-officedocument.presentationml.tag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Default Extension="wmf" ContentType="image/x-wmf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Default Extension="mov" ContentType="video/unknown"/>
  <Override PartName="/ppt/slideLayouts/slideLayout8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embeddings/oleObject3.bin" ContentType="application/vnd.openxmlformats-officedocument.oleObject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notesSlides/notesSlide17.xml" ContentType="application/vnd.openxmlformats-officedocument.presentationml.notesSlide+xml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notesSlides/notesSlide2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>
  <p:sldMasterIdLst>
    <p:sldMasterId id="2147484006" r:id="rId1"/>
  </p:sldMasterIdLst>
  <p:notesMasterIdLst>
    <p:notesMasterId r:id="rId33"/>
  </p:notesMasterIdLst>
  <p:handoutMasterIdLst>
    <p:handoutMasterId r:id="rId34"/>
  </p:handoutMasterIdLst>
  <p:sldIdLst>
    <p:sldId id="310" r:id="rId2"/>
    <p:sldId id="328" r:id="rId3"/>
    <p:sldId id="329" r:id="rId4"/>
    <p:sldId id="311" r:id="rId5"/>
    <p:sldId id="331" r:id="rId6"/>
    <p:sldId id="332" r:id="rId7"/>
    <p:sldId id="333" r:id="rId8"/>
    <p:sldId id="355" r:id="rId9"/>
    <p:sldId id="356" r:id="rId10"/>
    <p:sldId id="334" r:id="rId11"/>
    <p:sldId id="337" r:id="rId12"/>
    <p:sldId id="351" r:id="rId13"/>
    <p:sldId id="352" r:id="rId14"/>
    <p:sldId id="357" r:id="rId15"/>
    <p:sldId id="358" r:id="rId16"/>
    <p:sldId id="359" r:id="rId17"/>
    <p:sldId id="316" r:id="rId18"/>
    <p:sldId id="325" r:id="rId19"/>
    <p:sldId id="360" r:id="rId20"/>
    <p:sldId id="361" r:id="rId21"/>
    <p:sldId id="304" r:id="rId22"/>
    <p:sldId id="364" r:id="rId23"/>
    <p:sldId id="303" r:id="rId24"/>
    <p:sldId id="301" r:id="rId25"/>
    <p:sldId id="302" r:id="rId26"/>
    <p:sldId id="363" r:id="rId27"/>
    <p:sldId id="317" r:id="rId28"/>
    <p:sldId id="365" r:id="rId29"/>
    <p:sldId id="319" r:id="rId30"/>
    <p:sldId id="307" r:id="rId31"/>
    <p:sldId id="309" r:id="rId32"/>
  </p:sldIdLst>
  <p:sldSz cx="9144000" cy="6858000" type="screen4x3"/>
  <p:notesSz cx="7188200" cy="949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9999FF"/>
    <a:srgbClr val="B2B2B2"/>
    <a:srgbClr val="DDDDDD"/>
    <a:srgbClr val="6666FF"/>
    <a:srgbClr val="92D050"/>
    <a:srgbClr val="CC3300"/>
    <a:srgbClr val="FF9900"/>
    <a:srgbClr val="808080"/>
    <a:srgbClr val="869406"/>
    <a:srgbClr val="FFFF99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vertBarState="maximized">
    <p:restoredLeft sz="34610" autoAdjust="0"/>
    <p:restoredTop sz="82353" autoAdjust="0"/>
  </p:normalViewPr>
  <p:slideViewPr>
    <p:cSldViewPr snapToObjects="1">
      <p:cViewPr>
        <p:scale>
          <a:sx n="75" d="100"/>
          <a:sy n="75" d="100"/>
        </p:scale>
        <p:origin x="-2128" y="-672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742"/>
    </p:cViewPr>
  </p:sorterViewPr>
  <p:notesViewPr>
    <p:cSldViewPr snapToObjects="1">
      <p:cViewPr varScale="1">
        <p:scale>
          <a:sx n="87" d="100"/>
          <a:sy n="87" d="100"/>
        </p:scale>
        <p:origin x="-1914" y="-96"/>
      </p:cViewPr>
      <p:guideLst>
        <p:guide orient="horz" pos="2992"/>
        <p:guide pos="226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467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9" tIns="47671" rIns="95339" bIns="47671" numCol="1" anchor="t" anchorCtr="0" compatLnSpc="1">
            <a:prstTxWarp prst="textNoShape">
              <a:avLst/>
            </a:prstTxWarp>
          </a:bodyPr>
          <a:lstStyle>
            <a:lvl1pPr defTabSz="9540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73525" y="0"/>
            <a:ext cx="311467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9" tIns="47671" rIns="95339" bIns="47671" numCol="1" anchor="t" anchorCtr="0" compatLnSpc="1">
            <a:prstTxWarp prst="textNoShape">
              <a:avLst/>
            </a:prstTxWarp>
          </a:bodyPr>
          <a:lstStyle>
            <a:lvl1pPr algn="r" defTabSz="9540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24938"/>
            <a:ext cx="3114675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9" tIns="47671" rIns="95339" bIns="47671" numCol="1" anchor="b" anchorCtr="0" compatLnSpc="1">
            <a:prstTxWarp prst="textNoShape">
              <a:avLst/>
            </a:prstTxWarp>
          </a:bodyPr>
          <a:lstStyle>
            <a:lvl1pPr defTabSz="9540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73525" y="9024938"/>
            <a:ext cx="3114675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9" tIns="47671" rIns="95339" bIns="47671" numCol="1" anchor="b" anchorCtr="0" compatLnSpc="1">
            <a:prstTxWarp prst="textNoShape">
              <a:avLst/>
            </a:prstTxWarp>
          </a:bodyPr>
          <a:lstStyle>
            <a:lvl1pPr algn="r" defTabSz="9540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D1A2C9C8-C9E8-4238-BF5A-187449F87E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99634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467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9" tIns="47671" rIns="95339" bIns="47671" numCol="1" anchor="t" anchorCtr="0" compatLnSpc="1">
            <a:prstTxWarp prst="textNoShape">
              <a:avLst/>
            </a:prstTxWarp>
          </a:bodyPr>
          <a:lstStyle>
            <a:lvl1pPr defTabSz="9540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73525" y="0"/>
            <a:ext cx="311467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9" tIns="47671" rIns="95339" bIns="47671" numCol="1" anchor="t" anchorCtr="0" compatLnSpc="1">
            <a:prstTxWarp prst="textNoShape">
              <a:avLst/>
            </a:prstTxWarp>
          </a:bodyPr>
          <a:lstStyle>
            <a:lvl1pPr algn="r" defTabSz="9540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22375" y="712788"/>
            <a:ext cx="4749800" cy="3562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8850" y="4511675"/>
            <a:ext cx="5270500" cy="427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9" tIns="47671" rIns="95339" bIns="476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024938"/>
            <a:ext cx="3114675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9" tIns="47671" rIns="95339" bIns="47671" numCol="1" anchor="b" anchorCtr="0" compatLnSpc="1">
            <a:prstTxWarp prst="textNoShape">
              <a:avLst/>
            </a:prstTxWarp>
          </a:bodyPr>
          <a:lstStyle>
            <a:lvl1pPr defTabSz="9540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73525" y="9024938"/>
            <a:ext cx="3114675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9" tIns="47671" rIns="95339" bIns="47671" numCol="1" anchor="b" anchorCtr="0" compatLnSpc="1">
            <a:prstTxWarp prst="textNoShape">
              <a:avLst/>
            </a:prstTxWarp>
          </a:bodyPr>
          <a:lstStyle>
            <a:lvl1pPr algn="r" defTabSz="9540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74AACC2E-EC2A-4775-902F-90D27EA9F2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0591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 will talk about some of the privacy issues faced by the healthcare industry, and how we attempt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to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help address these challenges using logic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and encryption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 </a:t>
            </a:r>
          </a:p>
          <a:p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Using a section of Health Insurance Portability and Accountability Act (HIPAA) as an example privacy policy that satisfies certain acyclic condition, I will briefly discuss the following:</a:t>
            </a:r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</a:t>
            </a:r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1. Our representation of complex privacy policies using a logic language to facilitate automatic compliance; </a:t>
            </a:r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2. An algorithm to generate a finite, exemplary hospital that captures how the privacy policy applies to all possible hospitals, to support education, policy development, and policy debugging tools, and</a:t>
            </a:r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3. Translation of the policy into an access policy used in Attribute-Based Encryption to protect electronic medical records.</a:t>
            </a:r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/>
            </a:r>
            <a:b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 will start the talk with a short recorded demo of a prototype Health Information Exchange (HIE) that hopefully ties the concepts together.</a:t>
            </a:r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/>
            </a:r>
            <a:b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This is joint work with John C. Mitchell, Andre </a:t>
            </a:r>
            <a:r>
              <a:rPr kumimoji="1" lang="en-US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Scedrov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 </a:t>
            </a:r>
            <a:r>
              <a:rPr kumimoji="1" lang="en-US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Sharada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Sundaram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and Frank Wang.  </a:t>
            </a: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We thank </a:t>
            </a:r>
            <a:r>
              <a:rPr kumimoji="1" lang="en-US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Ellick</a:t>
            </a: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Chan for his help in improving the HIE prototype implementation,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Nipun</a:t>
            </a:r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Dave,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Divye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Khilnani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and Vivian </a:t>
            </a:r>
            <a:r>
              <a:rPr kumimoji="1"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Shen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for their help in the initial coding.</a:t>
            </a:r>
            <a:endParaRPr kumimoji="1" lang="en-US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given policy, if there is a fixed finite set of individuals, with specific roles and relationships, that exhibit all the cases of interest in all applicable hospitals (or other such organizations).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4437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compliance tree determines</a:t>
            </a:r>
            <a:r>
              <a:rPr lang="en-US" baseline="0" dirty="0" smtClean="0"/>
              <a:t> when an action complies with the acyclic law.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compliance tree determines</a:t>
            </a:r>
            <a:r>
              <a:rPr lang="en-US" baseline="0" dirty="0" smtClean="0"/>
              <a:t> when an action complies with the acyclic law.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compliance tree determines</a:t>
            </a:r>
            <a:r>
              <a:rPr lang="en-US" baseline="0" dirty="0" smtClean="0"/>
              <a:t> when an action complies with the acyclic law.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HIE and HIN(health info networks), the records are going to the cloud. </a:t>
            </a:r>
          </a:p>
          <a:p>
            <a:r>
              <a:rPr lang="en-US" dirty="0" smtClean="0"/>
              <a:t>How do we keep the data safe, given</a:t>
            </a:r>
            <a:r>
              <a:rPr lang="en-US" baseline="0" dirty="0" smtClean="0"/>
              <a:t> that we don’t have complete trust in the cloud storage?</a:t>
            </a:r>
            <a:endParaRPr lang="en-US" dirty="0" smtClean="0"/>
          </a:p>
          <a:p>
            <a:r>
              <a:rPr lang="en-US" dirty="0" smtClean="0"/>
              <a:t>Our approach uses ABE to simplify</a:t>
            </a:r>
            <a:r>
              <a:rPr lang="en-US" baseline="0" dirty="0" smtClean="0"/>
              <a:t> the enforcement of access control policies.</a:t>
            </a:r>
            <a:endParaRPr lang="en-US" dirty="0" smtClean="0"/>
          </a:p>
          <a:p>
            <a:r>
              <a:rPr lang="en-US" dirty="0" smtClean="0"/>
              <a:t>Using</a:t>
            </a:r>
            <a:r>
              <a:rPr lang="en-US" baseline="0" dirty="0" smtClean="0"/>
              <a:t> our approach</a:t>
            </a:r>
            <a:r>
              <a:rPr lang="en-US" dirty="0" smtClean="0"/>
              <a:t>, hospitals</a:t>
            </a:r>
            <a:r>
              <a:rPr lang="en-US" baseline="0" dirty="0" smtClean="0"/>
              <a:t> can protect EHRs by encrypting them based on a policy generated by our module, so that only the people authorized to access the EHR under HIPAA will be able to decrypt the file.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</a:t>
            </a:r>
          </a:p>
          <a:p>
            <a:r>
              <a:rPr lang="en-US" dirty="0" smtClean="0"/>
              <a:t>HIE: only the authorized</a:t>
            </a:r>
            <a:r>
              <a:rPr lang="en-US" baseline="0" dirty="0" smtClean="0"/>
              <a:t> people</a:t>
            </a:r>
            <a:r>
              <a:rPr lang="en-US" dirty="0" smtClean="0"/>
              <a:t> in the other organization</a:t>
            </a:r>
            <a:r>
              <a:rPr lang="en-US" baseline="0" dirty="0" smtClean="0"/>
              <a:t> could decrypt it.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Challenges in the cloud, how to keep the records safe.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an example of ABE policy. The</a:t>
            </a:r>
            <a:r>
              <a:rPr lang="en-US" baseline="0" dirty="0" smtClean="0"/>
              <a:t> policy says that only a person who is either a doctor or a nurse working at ICU is allowed to decrypt the EHR.</a:t>
            </a:r>
          </a:p>
          <a:p>
            <a:r>
              <a:rPr lang="en-US" baseline="0" dirty="0" smtClean="0"/>
              <a:t>-------</a:t>
            </a:r>
          </a:p>
          <a:p>
            <a:r>
              <a:rPr lang="en-US" baseline="0" dirty="0" smtClean="0"/>
              <a:t>Access control is built into the </a:t>
            </a:r>
            <a:r>
              <a:rPr lang="en-US" baseline="0" dirty="0" err="1" smtClean="0"/>
              <a:t>ciphertext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SK: secret</a:t>
            </a:r>
            <a:r>
              <a:rPr lang="en-US" baseline="0" dirty="0" smtClean="0"/>
              <a:t> key</a:t>
            </a:r>
          </a:p>
          <a:p>
            <a:r>
              <a:rPr lang="en-US" baseline="0" dirty="0" smtClean="0"/>
              <a:t>PK: public key</a:t>
            </a:r>
            <a:endParaRPr lang="en-US" dirty="0" smtClean="0"/>
          </a:p>
          <a:p>
            <a:r>
              <a:rPr lang="en-US" dirty="0" smtClean="0"/>
              <a:t>Our</a:t>
            </a:r>
            <a:r>
              <a:rPr lang="en-US" baseline="0" dirty="0" smtClean="0"/>
              <a:t> scheme provides a simple way to provide privacy.</a:t>
            </a:r>
          </a:p>
          <a:p>
            <a:r>
              <a:rPr lang="en-US" baseline="0" dirty="0" smtClean="0"/>
              <a:t>Provide the protection by encrypting it. Decrypt to access.</a:t>
            </a:r>
          </a:p>
          <a:p>
            <a:r>
              <a:rPr lang="en-US" baseline="0" dirty="0" smtClean="0"/>
              <a:t>We enforce the policy by using ABE. Here is how it works.</a:t>
            </a:r>
            <a:endParaRPr lang="en-US" dirty="0" smtClean="0"/>
          </a:p>
          <a:p>
            <a:r>
              <a:rPr lang="en-US" dirty="0" smtClean="0"/>
              <a:t>Use Access instead</a:t>
            </a:r>
            <a:r>
              <a:rPr lang="en-US" baseline="0" dirty="0" smtClean="0"/>
              <a:t> of decrypt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Here is how we generate the access policy for ABE.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Given an EHR we want to export, we run a </a:t>
            </a:r>
            <a:r>
              <a:rPr lang="en-US" baseline="0" dirty="0" err="1" smtClean="0"/>
              <a:t>datalog</a:t>
            </a:r>
            <a:r>
              <a:rPr lang="en-US" baseline="0" dirty="0" smtClean="0"/>
              <a:t> query to determine the access policy, and transform it into the access control policy for ABE.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-----</a:t>
            </a:r>
          </a:p>
          <a:p>
            <a:r>
              <a:rPr lang="en-US" baseline="0" dirty="0" smtClean="0"/>
              <a:t>Take the policy and access rights derived from HIPAA (and local hospital policy), encode them into the ABE policy. </a:t>
            </a:r>
          </a:p>
          <a:p>
            <a:r>
              <a:rPr lang="en-US" baseline="0" dirty="0" smtClean="0"/>
              <a:t>Generate ABE policy from HIPAA policy Projection.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Representation of action by a </a:t>
            </a:r>
            <a:r>
              <a:rPr lang="en-US" baseline="0" dirty="0" err="1" smtClean="0"/>
              <a:t>tuple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From among the actions that are compliant with the law, select the rows that match the given search criteria.</a:t>
            </a:r>
          </a:p>
          <a:p>
            <a:r>
              <a:rPr lang="en-US" baseline="0" dirty="0" smtClean="0"/>
              <a:t>Project the remaining attributes to obtain the set of recipients allowed access to the HER, along with the conditions under which they are allowed access.</a:t>
            </a:r>
          </a:p>
          <a:p>
            <a:r>
              <a:rPr lang="en-US" dirty="0" smtClean="0"/>
              <a:t>Export</a:t>
            </a:r>
            <a:r>
              <a:rPr lang="en-US" baseline="0" dirty="0" smtClean="0"/>
              <a:t> EHR. 3-4 sentences per slide.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Here is how we generate the access policy for ABE.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Given an EHR we want to export, we run a </a:t>
            </a:r>
            <a:r>
              <a:rPr lang="en-US" baseline="0" dirty="0" err="1" smtClean="0"/>
              <a:t>datalog</a:t>
            </a:r>
            <a:r>
              <a:rPr lang="en-US" baseline="0" dirty="0" smtClean="0"/>
              <a:t> query to determine the access policy, and transform it into the access control policy for ABE.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-----</a:t>
            </a:r>
          </a:p>
          <a:p>
            <a:r>
              <a:rPr lang="en-US" baseline="0" dirty="0" smtClean="0"/>
              <a:t>Take the policy and access rights derived from HIPAA (and local hospital policy), encode them into the ABE policy. </a:t>
            </a:r>
          </a:p>
          <a:p>
            <a:r>
              <a:rPr lang="en-US" baseline="0" dirty="0" smtClean="0"/>
              <a:t>Generate ABE policy from HIPAA policy Projection.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Representation of action by a </a:t>
            </a:r>
            <a:r>
              <a:rPr lang="en-US" baseline="0" dirty="0" err="1" smtClean="0"/>
              <a:t>tuple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From among the actions that are compliant with the law, select the rows that match the given search criteria.</a:t>
            </a:r>
          </a:p>
          <a:p>
            <a:r>
              <a:rPr lang="en-US" baseline="0" dirty="0" smtClean="0"/>
              <a:t>Project the remaining attributes to obtain the set of recipients allowed access to the HER, along with the conditions under which they are allowed access.</a:t>
            </a:r>
          </a:p>
          <a:p>
            <a:r>
              <a:rPr lang="en-US" dirty="0" smtClean="0"/>
              <a:t>Export</a:t>
            </a:r>
            <a:r>
              <a:rPr lang="en-US" baseline="0" dirty="0" smtClean="0"/>
              <a:t> EHR. 3-4 sentences per slide.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PRIVACY AS CONTEXTUAL INTEGRITY</a:t>
            </a:r>
          </a:p>
          <a:p>
            <a:r>
              <a:rPr lang="en-US" dirty="0" smtClean="0"/>
              <a:t>Helen </a:t>
            </a:r>
            <a:r>
              <a:rPr lang="en-US" dirty="0" err="1" smtClean="0"/>
              <a:t>Nissenbaum</a:t>
            </a:r>
            <a:r>
              <a:rPr lang="en-US" dirty="0" smtClean="0"/>
              <a:t>,</a:t>
            </a:r>
            <a:r>
              <a:rPr lang="en-US" baseline="0" dirty="0" smtClean="0"/>
              <a:t>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Prototype. Source code</a:t>
            </a:r>
            <a:r>
              <a:rPr lang="en-US" baseline="0" dirty="0" smtClean="0"/>
              <a:t> is available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See references.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Prototype. Source code</a:t>
            </a:r>
            <a:r>
              <a:rPr lang="en-US" baseline="0" dirty="0" smtClean="0"/>
              <a:t> is available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See references.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Fixed cost, disk access, thread creation cost, etc. So</a:t>
            </a:r>
            <a:r>
              <a:rPr lang="en-US" baseline="0" dirty="0" smtClean="0"/>
              <a:t> doubling number of threads doesn’t reduce the time by half.</a:t>
            </a:r>
          </a:p>
          <a:p>
            <a:r>
              <a:rPr lang="en-US" baseline="0" dirty="0" smtClean="0"/>
              <a:t>For encryption, little knowledge about the receiver, so need to process all variations.</a:t>
            </a:r>
          </a:p>
          <a:p>
            <a:r>
              <a:rPr lang="en-US" baseline="0" dirty="0" smtClean="0"/>
              <a:t>For decryption, possible </a:t>
            </a:r>
            <a:r>
              <a:rPr lang="en-US" baseline="0" dirty="0" err="1" smtClean="0"/>
              <a:t>precomputation</a:t>
            </a:r>
            <a:r>
              <a:rPr lang="en-US" baseline="0" dirty="0" smtClean="0"/>
              <a:t> / short cuts to determine which policy rule will apply.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34704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>
                <a:sym typeface="Symbol"/>
              </a:rPr>
              <a:t>We encountered some</a:t>
            </a:r>
            <a:r>
              <a:rPr lang="en-US" i="1" baseline="0" dirty="0" smtClean="0">
                <a:sym typeface="Symbol"/>
              </a:rPr>
              <a:t> issue related to the encoding of  parameterized roles in ABE. I will happy to talk about this more offline, if you are interested.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i="1" baseline="0" dirty="0" smtClean="0">
              <a:sym typeface="Symbol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 smtClean="0">
                <a:sym typeface="Symbol"/>
              </a:rPr>
              <a:t>Efforts by ONC / DIRECT to use </a:t>
            </a:r>
            <a:r>
              <a:rPr lang="en-US" i="1" baseline="0" dirty="0" err="1" smtClean="0">
                <a:sym typeface="Symbol"/>
              </a:rPr>
              <a:t>Oauth</a:t>
            </a:r>
            <a:r>
              <a:rPr lang="en-US" i="1" baseline="0" dirty="0" smtClean="0">
                <a:sym typeface="Symbol"/>
              </a:rPr>
              <a:t>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i="1" baseline="0" dirty="0" smtClean="0">
              <a:sym typeface="Symbol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 smtClean="0">
                <a:sym typeface="Symbol"/>
              </a:rPr>
              <a:t>In emergencies, user authorization (e.g. the </a:t>
            </a:r>
            <a:r>
              <a:rPr lang="en-US" i="1" baseline="0" dirty="0" err="1" smtClean="0">
                <a:sym typeface="Symbol"/>
              </a:rPr>
              <a:t>Oauth</a:t>
            </a:r>
            <a:r>
              <a:rPr lang="en-US" i="1" baseline="0" dirty="0" smtClean="0">
                <a:sym typeface="Symbol"/>
              </a:rPr>
              <a:t> model) may not be applicable.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i="1" baseline="0" dirty="0" smtClean="0">
              <a:sym typeface="Symbol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 smtClean="0">
                <a:sym typeface="Symbol"/>
              </a:rPr>
              <a:t>----</a:t>
            </a:r>
            <a:endParaRPr lang="en-US" i="1" dirty="0" smtClean="0">
              <a:sym typeface="Symbol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>
                <a:sym typeface="Symbol"/>
              </a:rPr>
              <a:t>Not any one’s in loco parentis, but the patient’s in loco parentis.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>
                <a:sym typeface="Symbol"/>
              </a:rPr>
              <a:t>As</a:t>
            </a:r>
            <a:r>
              <a:rPr lang="en-US" i="1" baseline="0" dirty="0" smtClean="0">
                <a:sym typeface="Symbol"/>
              </a:rPr>
              <a:t> a simple example, suppose Tom is a teenager patient. Under HIPAA his parents will be allowed access to his PHI. However, not every person with the attribute ‘parent’ should be able to access Tom’s PHI.</a:t>
            </a:r>
            <a:endParaRPr lang="en-US" i="1" dirty="0" smtClean="0">
              <a:sym typeface="Symbol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>
                <a:sym typeface="Symbol"/>
              </a:rPr>
              <a:t>One could imagine hospital policies restricting access to PHI to patient’s primary care physicians.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>
                <a:sym typeface="Symbol"/>
              </a:rPr>
              <a:t>If</a:t>
            </a:r>
            <a:r>
              <a:rPr lang="en-US" i="1" baseline="0" dirty="0" smtClean="0">
                <a:sym typeface="Symbol"/>
              </a:rPr>
              <a:t> someone is a parent, not sufficient, wants to know whose parent 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ym typeface="Symbol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ym typeface="Symbol"/>
              </a:rPr>
              <a:t>Identity silos: the same person may be issued different identities by different organizations. So,</a:t>
            </a:r>
            <a:r>
              <a:rPr lang="en-US" baseline="0" dirty="0" smtClean="0">
                <a:sym typeface="Symbol"/>
              </a:rPr>
              <a:t> for example, Tom’s father may need to have multiple parameterized roles (</a:t>
            </a:r>
            <a:r>
              <a:rPr lang="en-US" dirty="0" smtClean="0"/>
              <a:t>inLocoParentis_TomId1, inLocoParentis_TomId2,</a:t>
            </a:r>
            <a:r>
              <a:rPr lang="en-US" baseline="0" dirty="0" smtClean="0"/>
              <a:t> etc.</a:t>
            </a:r>
            <a:r>
              <a:rPr lang="en-US" baseline="0" dirty="0" smtClean="0">
                <a:sym typeface="Symbol"/>
              </a:rPr>
              <a:t>) based on how Toms is represented in a given organization.</a:t>
            </a:r>
            <a:endParaRPr lang="en-US" dirty="0" smtClean="0">
              <a:sym typeface="Symbo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 our model,</a:t>
            </a:r>
          </a:p>
          <a:p>
            <a:r>
              <a:rPr lang="en-US" dirty="0" smtClean="0"/>
              <a:t>agents that send and receive tagged personal information</a:t>
            </a:r>
          </a:p>
          <a:p>
            <a:r>
              <a:rPr lang="en-US" dirty="0" smtClean="0"/>
              <a:t>are assigned organizational roles and responsibilities. 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54088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54088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54088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54088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F7F82EDB-CAB8-459B-B460-C432F921122B}" type="slidenum">
              <a:rPr lang="en-US" sz="1300" smtClean="0">
                <a:latin typeface="Times New Roman" pitchFamily="18" charset="0"/>
              </a:rPr>
              <a:pPr/>
              <a:t>3</a:t>
            </a:fld>
            <a:endParaRPr lang="en-US" sz="130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EHR</a:t>
            </a:r>
            <a:r>
              <a:rPr lang="en-US" baseline="0" dirty="0" smtClean="0"/>
              <a:t> systems hold great promise in empowering patients and helping hospitals deliver healthcare more effectively.</a:t>
            </a:r>
          </a:p>
          <a:p>
            <a:r>
              <a:rPr lang="en-US" baseline="0" dirty="0" smtClean="0"/>
              <a:t>Security and privacy of the EHRs are important issues, and they are regulated by federal laws such as HIPAA and other State and local laws and policies.</a:t>
            </a:r>
          </a:p>
          <a:p>
            <a:endParaRPr lang="en-US" baseline="0" dirty="0" smtClean="0"/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Health Insurance Portability and Accountability Act (HIPAA)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HIPAA Administrative Simplification, Regulation Text: 45 CFR Parts 160, 162, and 164 regulate the use and disclosure of personal health information.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The main focus is section 164 of HIPAA, which regulates the security and privacy issues in the health care industry.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Recent patient leak from Stanford Hospital, SAIC.</a:t>
            </a:r>
          </a:p>
          <a:p>
            <a:r>
              <a:rPr lang="en-US" baseline="0" dirty="0" smtClean="0"/>
              <a:t>Auditing is an important function for checking HIPAA compliance.</a:t>
            </a:r>
          </a:p>
          <a:p>
            <a:r>
              <a:rPr lang="en-US" baseline="0" dirty="0" smtClean="0"/>
              <a:t>Billing is another good reason to access EHR.</a:t>
            </a:r>
          </a:p>
          <a:p>
            <a:r>
              <a:rPr lang="en-US" baseline="0" dirty="0" smtClean="0"/>
              <a:t>QR code can allow a patient to pick up prescription from more than one pharmacy.</a:t>
            </a:r>
          </a:p>
          <a:p>
            <a:r>
              <a:rPr lang="en-US" baseline="0" dirty="0" smtClean="0"/>
              <a:t>Quantified Self.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 How about in cancer genomics, </a:t>
            </a:r>
            <a:r>
              <a:rPr lang="en-US" baseline="0" dirty="0" err="1" smtClean="0"/>
              <a:t>jackson</a:t>
            </a:r>
            <a:r>
              <a:rPr lang="en-US" baseline="0" dirty="0" smtClean="0"/>
              <a:t>? Jobs?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54088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54088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54088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54088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F592177D-C1FD-4BAB-AA34-1FDDF329BC9A}" type="slidenum">
              <a:rPr lang="en-US" sz="1300" smtClean="0">
                <a:latin typeface="Times New Roman" pitchFamily="18" charset="0"/>
              </a:rPr>
              <a:pPr/>
              <a:t>10</a:t>
            </a:fld>
            <a:endParaRPr lang="en-US" sz="1300" smtClean="0">
              <a:latin typeface="Times New Roman" pitchFamily="18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9200" y="712788"/>
            <a:ext cx="4749800" cy="356235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Secure free text messaging system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>
                <a:solidFill>
                  <a:srgbClr val="C00000"/>
                </a:solidFill>
              </a:rPr>
              <a:t>Research Prototype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133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>
                <a:solidFill>
                  <a:srgbClr val="C00000"/>
                </a:solidFill>
              </a:rPr>
              <a:t>Research Prototype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133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given policy, if there is a fixed finite set of individuals, with specific roles and relationships, that exhibit all the cases of interest in all applicable hospitals (or other such organizations).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443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given policy, if there is a fixed finite set of individuals, with specific roles and relationships, that exhibit all the cases of interest in all applicable hospitals (or other such organizations).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ACC2E-EC2A-4775-902F-90D27EA9F27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443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1" y="3886200"/>
            <a:ext cx="7467599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5EA2611A-D7A6-47B9-8193-185A69E8331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81001" y="3648075"/>
            <a:ext cx="7839074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381001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B727-FBC2-4EDD-B9F6-891F7D75D351}" type="datetimeFigureOut">
              <a:rPr lang="en-US" smtClean="0"/>
              <a:pPr/>
              <a:t>12/12/12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D7B3-2F55-4D90-A8C1-CB205340E8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B727-FBC2-4EDD-B9F6-891F7D75D351}" type="datetimeFigureOut">
              <a:rPr lang="en-US" smtClean="0"/>
              <a:pPr/>
              <a:t>12/12/12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D7B3-2F55-4D90-A8C1-CB205340E8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B727-FBC2-4EDD-B9F6-891F7D75D351}" type="datetimeFigureOut">
              <a:rPr lang="en-US" smtClean="0"/>
              <a:pPr/>
              <a:t>12/12/12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D7B3-2F55-4D90-A8C1-CB205340E8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000500"/>
            <a:ext cx="77724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1022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5EA2611A-D7A6-47B9-8193-185A69E8331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B727-FBC2-4EDD-B9F6-891F7D75D351}" type="datetimeFigureOut">
              <a:rPr lang="en-US" smtClean="0"/>
              <a:pPr/>
              <a:t>12/12/12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D7B3-2F55-4D90-A8C1-CB205340E8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8E1BB727-FBC2-4EDD-B9F6-891F7D75D351}" type="datetimeFigureOut">
              <a:rPr lang="en-US" smtClean="0"/>
              <a:pPr/>
              <a:t>12/12/12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0E2D7B3-2F55-4D90-A8C1-CB205340E8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B727-FBC2-4EDD-B9F6-891F7D75D351}" type="datetimeFigureOut">
              <a:rPr lang="en-US" smtClean="0"/>
              <a:pPr/>
              <a:t>12/12/12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D7B3-2F55-4D90-A8C1-CB205340E8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B727-FBC2-4EDD-B9F6-891F7D75D351}" type="datetimeFigureOut">
              <a:rPr lang="en-US" smtClean="0"/>
              <a:pPr/>
              <a:t>12/12/12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D7B3-2F55-4D90-A8C1-CB205340E8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B727-FBC2-4EDD-B9F6-891F7D75D351}" type="datetimeFigureOut">
              <a:rPr lang="en-US" smtClean="0"/>
              <a:pPr/>
              <a:t>12/12/12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D7B3-2F55-4D90-A8C1-CB205340E8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B727-FBC2-4EDD-B9F6-891F7D75D351}" type="datetimeFigureOut">
              <a:rPr lang="en-US" smtClean="0"/>
              <a:pPr/>
              <a:t>12/12/12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D7B3-2F55-4D90-A8C1-CB205340E8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B727-FBC2-4EDD-B9F6-891F7D75D351}" type="datetimeFigureOut">
              <a:rPr lang="en-US" smtClean="0"/>
              <a:pPr/>
              <a:t>12/12/12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D7B3-2F55-4D90-A8C1-CB205340E8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E1BB727-FBC2-4EDD-B9F6-891F7D75D351}" type="datetimeFigureOut">
              <a:rPr lang="en-US" smtClean="0"/>
              <a:pPr/>
              <a:t>12/12/12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0E2D7B3-2F55-4D90-A8C1-CB205340E8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18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9" r:id="rId13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Relationship Id="rId5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oleObject" Target="../embeddings/oleObject2.bin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3.xml"/><Relationship Id="rId5" Type="http://schemas.openxmlformats.org/officeDocument/2006/relationships/oleObject" Target="../embeddings/oleObject3.bin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microsoft.com/office/2007/relationships/media" Target="../media/media1.mov"/><Relationship Id="rId5" Type="http://schemas.openxmlformats.org/officeDocument/2006/relationships/image" Target="../media/image31.png"/><Relationship Id="rId1" Type="http://schemas.openxmlformats.org/officeDocument/2006/relationships/video" Target="../media/media1.mov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4.pn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4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Declarative Privacy </a:t>
            </a:r>
            <a:r>
              <a:rPr lang="en-US" dirty="0"/>
              <a:t>P</a:t>
            </a:r>
            <a:r>
              <a:rPr lang="en-US" dirty="0" smtClean="0"/>
              <a:t>olicy: Finite Models and Attribute-Based Encryption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A2611A-D7A6-47B9-8193-185A69E8331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6400" y="1117600"/>
            <a:ext cx="16256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990600"/>
            <a:ext cx="638122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81000" y="5339417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b="1" u="sng" dirty="0" err="1" smtClean="0">
                <a:latin typeface="Times New Roman" pitchFamily="18" charset="0"/>
              </a:rPr>
              <a:t>Peifung</a:t>
            </a:r>
            <a:r>
              <a:rPr kumimoji="1" lang="en-US" b="1" u="sng" dirty="0" smtClean="0">
                <a:latin typeface="Times New Roman" pitchFamily="18" charset="0"/>
              </a:rPr>
              <a:t> E. Lam</a:t>
            </a:r>
            <a:r>
              <a:rPr kumimoji="1" lang="en-US" dirty="0" smtClean="0">
                <a:latin typeface="Times New Roman" pitchFamily="18" charset="0"/>
              </a:rPr>
              <a:t>, John </a:t>
            </a:r>
            <a:r>
              <a:rPr kumimoji="1" lang="en-US" dirty="0" smtClean="0">
                <a:latin typeface="Times New Roman" pitchFamily="18" charset="0"/>
              </a:rPr>
              <a:t>C. Mitchell, Andre </a:t>
            </a:r>
            <a:r>
              <a:rPr kumimoji="1" lang="en-US" dirty="0" err="1" smtClean="0">
                <a:latin typeface="Times New Roman" pitchFamily="18" charset="0"/>
              </a:rPr>
              <a:t>Scedrov</a:t>
            </a:r>
            <a:r>
              <a:rPr kumimoji="1" lang="en-US" dirty="0" smtClean="0">
                <a:latin typeface="Times New Roman" pitchFamily="18" charset="0"/>
              </a:rPr>
              <a:t>,</a:t>
            </a:r>
            <a:r>
              <a:rPr kumimoji="1" lang="en-US" dirty="0" smtClean="0">
                <a:latin typeface="Times New Roman" pitchFamily="18" charset="0"/>
              </a:rPr>
              <a:t> </a:t>
            </a:r>
          </a:p>
          <a:p>
            <a:pPr algn="ctr"/>
            <a:r>
              <a:rPr kumimoji="1" lang="en-US" dirty="0" err="1" smtClean="0">
                <a:latin typeface="Times New Roman" pitchFamily="18" charset="0"/>
              </a:rPr>
              <a:t>Sharada</a:t>
            </a:r>
            <a:r>
              <a:rPr kumimoji="1" lang="en-US" dirty="0" smtClean="0">
                <a:latin typeface="Times New Roman" pitchFamily="18" charset="0"/>
              </a:rPr>
              <a:t> </a:t>
            </a:r>
            <a:r>
              <a:rPr kumimoji="1" lang="en-US" dirty="0" err="1" smtClean="0">
                <a:latin typeface="Times New Roman" pitchFamily="18" charset="0"/>
              </a:rPr>
              <a:t>Sundaram</a:t>
            </a:r>
            <a:r>
              <a:rPr kumimoji="1" lang="en-US" dirty="0" smtClean="0">
                <a:latin typeface="Times New Roman" pitchFamily="18" charset="0"/>
              </a:rPr>
              <a:t>, and Frank Wang</a:t>
            </a:r>
            <a:endParaRPr lang="en-US" dirty="0"/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65678"/>
    </mc:Choice>
    <mc:Fallback>
      <p:transition spd="slow" advTm="6567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4130006" y="4953000"/>
            <a:ext cx="7347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267200" y="60198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900" b="1">
                <a:cs typeface="Times New Roman" pitchFamily="18" charset="0"/>
              </a:rPr>
              <a:t>Nurse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3853881" y="2133600"/>
            <a:ext cx="1283838" cy="105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114800" y="3352800"/>
            <a:ext cx="76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900" b="1">
                <a:cs typeface="Times New Roman" pitchFamily="18" charset="0"/>
              </a:rPr>
              <a:t>Secretary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839200" cy="838200"/>
          </a:xfrm>
        </p:spPr>
        <p:txBody>
          <a:bodyPr/>
          <a:lstStyle/>
          <a:p>
            <a:pPr eaLnBrk="1" hangingPunct="1"/>
            <a:r>
              <a:rPr lang="en-US" smtClean="0"/>
              <a:t>MyHealth@Vanderbilt Workflow example</a:t>
            </a:r>
          </a:p>
        </p:txBody>
      </p:sp>
      <p:cxnSp>
        <p:nvCxnSpPr>
          <p:cNvPr id="20487" name="AutoShape 7"/>
          <p:cNvCxnSpPr>
            <a:cxnSpLocks noChangeShapeType="1"/>
          </p:cNvCxnSpPr>
          <p:nvPr/>
        </p:nvCxnSpPr>
        <p:spPr bwMode="auto">
          <a:xfrm rot="-5400000" flipH="1" flipV="1">
            <a:off x="4239419" y="-3969"/>
            <a:ext cx="304800" cy="7323138"/>
          </a:xfrm>
          <a:prstGeom prst="curvedConnector3">
            <a:avLst>
              <a:gd name="adj1" fmla="val -522917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cxnSp>
        <p:nvCxnSpPr>
          <p:cNvPr id="20488" name="AutoShape 8"/>
          <p:cNvCxnSpPr>
            <a:cxnSpLocks noChangeShapeType="1"/>
          </p:cNvCxnSpPr>
          <p:nvPr/>
        </p:nvCxnSpPr>
        <p:spPr bwMode="auto">
          <a:xfrm rot="10800000">
            <a:off x="730250" y="4876800"/>
            <a:ext cx="3308350" cy="609600"/>
          </a:xfrm>
          <a:prstGeom prst="curved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126041" y="3657600"/>
            <a:ext cx="1642788" cy="114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152400" y="48768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900" b="1">
                <a:cs typeface="Times New Roman" pitchFamily="18" charset="0"/>
              </a:rPr>
              <a:t>Patient</a:t>
            </a:r>
          </a:p>
        </p:txBody>
      </p:sp>
      <p:pic>
        <p:nvPicPr>
          <p:cNvPr id="20491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7537735" y="3517900"/>
            <a:ext cx="1539306" cy="102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7772400" y="4572000"/>
            <a:ext cx="685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900" b="1">
                <a:cs typeface="Times New Roman" pitchFamily="18" charset="0"/>
              </a:rPr>
              <a:t>Doctor</a:t>
            </a:r>
          </a:p>
        </p:txBody>
      </p:sp>
      <p:cxnSp>
        <p:nvCxnSpPr>
          <p:cNvPr id="20493" name="AutoShape 13"/>
          <p:cNvCxnSpPr>
            <a:cxnSpLocks noChangeShapeType="1"/>
          </p:cNvCxnSpPr>
          <p:nvPr/>
        </p:nvCxnSpPr>
        <p:spPr bwMode="auto">
          <a:xfrm flipV="1">
            <a:off x="1768829" y="2954185"/>
            <a:ext cx="2085052" cy="1102030"/>
          </a:xfrm>
          <a:prstGeom prst="straightConnector1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cxnSp>
        <p:nvCxnSpPr>
          <p:cNvPr id="20494" name="AutoShape 14"/>
          <p:cNvCxnSpPr>
            <a:cxnSpLocks noChangeShapeType="1"/>
            <a:stCxn id="20485" idx="2"/>
          </p:cNvCxnSpPr>
          <p:nvPr/>
        </p:nvCxnSpPr>
        <p:spPr bwMode="auto">
          <a:xfrm>
            <a:off x="4495800" y="3581400"/>
            <a:ext cx="1588" cy="1371600"/>
          </a:xfrm>
          <a:prstGeom prst="straightConnector1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cxnSp>
        <p:nvCxnSpPr>
          <p:cNvPr id="20495" name="AutoShape 15"/>
          <p:cNvCxnSpPr>
            <a:cxnSpLocks noChangeShapeType="1"/>
            <a:endCxn id="20492" idx="1"/>
          </p:cNvCxnSpPr>
          <p:nvPr/>
        </p:nvCxnSpPr>
        <p:spPr bwMode="auto">
          <a:xfrm flipV="1">
            <a:off x="4956175" y="4686300"/>
            <a:ext cx="2816225" cy="800100"/>
          </a:xfrm>
          <a:prstGeom prst="straightConnector1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3867150" y="1630363"/>
            <a:ext cx="11620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200">
                <a:cs typeface="Times New Roman" pitchFamily="18" charset="0"/>
              </a:rPr>
              <a:t>Health Answer</a:t>
            </a:r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1600200" y="5410200"/>
            <a:ext cx="11620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200">
                <a:cs typeface="Times New Roman" pitchFamily="18" charset="0"/>
              </a:rPr>
              <a:t>Health Answer</a:t>
            </a:r>
          </a:p>
        </p:txBody>
      </p:sp>
      <p:sp>
        <p:nvSpPr>
          <p:cNvPr id="20498" name="Text Box 18"/>
          <p:cNvSpPr txBox="1">
            <a:spLocks noChangeArrowheads="1"/>
          </p:cNvSpPr>
          <p:nvPr/>
        </p:nvSpPr>
        <p:spPr bwMode="auto">
          <a:xfrm rot="-999618">
            <a:off x="5638800" y="5105400"/>
            <a:ext cx="12636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200">
                <a:cs typeface="Times New Roman" pitchFamily="18" charset="0"/>
              </a:rPr>
              <a:t>Health Question</a:t>
            </a:r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 rot="-1731460">
            <a:off x="1714500" y="3306763"/>
            <a:ext cx="1638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200" dirty="0">
                <a:cs typeface="Times New Roman" pitchFamily="18" charset="0"/>
              </a:rPr>
              <a:t>Appointment Request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 rot="-5400000">
            <a:off x="3726657" y="4075906"/>
            <a:ext cx="12636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200">
                <a:cs typeface="Times New Roman" pitchFamily="18" charset="0"/>
              </a:rPr>
              <a:t>Health Question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 rot="-1716628">
            <a:off x="2065096" y="3638584"/>
            <a:ext cx="12636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200" dirty="0">
                <a:cs typeface="Times New Roman" pitchFamily="18" charset="0"/>
              </a:rPr>
              <a:t>Health Question</a:t>
            </a:r>
          </a:p>
        </p:txBody>
      </p:sp>
      <p:sp>
        <p:nvSpPr>
          <p:cNvPr id="20502" name="Text Box 24"/>
          <p:cNvSpPr txBox="1">
            <a:spLocks noChangeArrowheads="1"/>
          </p:cNvSpPr>
          <p:nvPr/>
        </p:nvSpPr>
        <p:spPr bwMode="auto">
          <a:xfrm>
            <a:off x="152400" y="6248400"/>
            <a:ext cx="381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</a:pPr>
            <a:r>
              <a:rPr lang="en-US"/>
              <a:t>Privacy: HIPAA compliance+</a:t>
            </a:r>
          </a:p>
        </p:txBody>
      </p:sp>
      <p:sp>
        <p:nvSpPr>
          <p:cNvPr id="20503" name="Text Box 25"/>
          <p:cNvSpPr txBox="1">
            <a:spLocks noChangeArrowheads="1"/>
          </p:cNvSpPr>
          <p:nvPr/>
        </p:nvSpPr>
        <p:spPr bwMode="auto">
          <a:xfrm>
            <a:off x="304800" y="1630363"/>
            <a:ext cx="1409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</a:pPr>
            <a:r>
              <a:rPr lang="en-US"/>
              <a:t>Humans + Electronic system </a:t>
            </a:r>
          </a:p>
        </p:txBody>
      </p:sp>
      <p:sp>
        <p:nvSpPr>
          <p:cNvPr id="20504" name="Text Box 26"/>
          <p:cNvSpPr txBox="1">
            <a:spLocks noChangeArrowheads="1"/>
          </p:cNvSpPr>
          <p:nvPr/>
        </p:nvSpPr>
        <p:spPr bwMode="auto">
          <a:xfrm>
            <a:off x="5638800" y="60198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accent2"/>
              </a:buClr>
            </a:pPr>
            <a:endParaRPr lang="en-US" sz="2400">
              <a:solidFill>
                <a:schemeClr val="bg2"/>
              </a:solidFill>
            </a:endParaRPr>
          </a:p>
        </p:txBody>
      </p:sp>
      <p:sp>
        <p:nvSpPr>
          <p:cNvPr id="20505" name="Text Box 27"/>
          <p:cNvSpPr txBox="1">
            <a:spLocks noChangeArrowheads="1"/>
          </p:cNvSpPr>
          <p:nvPr/>
        </p:nvSpPr>
        <p:spPr bwMode="auto">
          <a:xfrm>
            <a:off x="6081713" y="5668963"/>
            <a:ext cx="29241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2"/>
              </a:buClr>
            </a:pPr>
            <a:r>
              <a:rPr lang="en-US"/>
              <a:t>Utility: Schedule appointments, obtain health answers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81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059" t="14191" r="9019" b="10422"/>
          <a:stretch>
            <a:fillRect/>
          </a:stretch>
        </p:blipFill>
        <p:spPr bwMode="auto">
          <a:xfrm>
            <a:off x="457200" y="228600"/>
            <a:ext cx="81534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379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533400" y="228600"/>
            <a:ext cx="8229599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7834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1524000" y="228600"/>
            <a:ext cx="6096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151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Finite Model for Privacy Laws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 smtClean="0"/>
              <a:t>Motivation: Construct a finite </a:t>
            </a:r>
            <a:r>
              <a:rPr lang="en-US" dirty="0"/>
              <a:t>illustrative </a:t>
            </a:r>
            <a:r>
              <a:rPr lang="en-US" dirty="0" smtClean="0"/>
              <a:t>organization that exhibits </a:t>
            </a:r>
            <a:r>
              <a:rPr lang="en-US" dirty="0"/>
              <a:t>all the cases of interest </a:t>
            </a:r>
            <a:r>
              <a:rPr lang="en-US" dirty="0" smtClean="0"/>
              <a:t>w.r.t. the privacy policy </a:t>
            </a:r>
          </a:p>
          <a:p>
            <a:pPr eaLnBrk="1" hangingPunct="1"/>
            <a:r>
              <a:rPr lang="en-US" dirty="0" smtClean="0"/>
              <a:t>Applications</a:t>
            </a:r>
          </a:p>
          <a:p>
            <a:pPr lvl="1" eaLnBrk="1" hangingPunct="1"/>
            <a:r>
              <a:rPr lang="en-US" dirty="0" smtClean="0"/>
              <a:t>Education and training</a:t>
            </a:r>
          </a:p>
          <a:p>
            <a:pPr lvl="1" eaLnBrk="1" hangingPunct="1"/>
            <a:r>
              <a:rPr lang="en-US" dirty="0" smtClean="0"/>
              <a:t>Policy development</a:t>
            </a:r>
          </a:p>
          <a:p>
            <a:pPr lvl="1" eaLnBrk="1" hangingPunct="1"/>
            <a:r>
              <a:rPr lang="en-US" dirty="0" smtClean="0"/>
              <a:t>Compliance debugging tools</a:t>
            </a:r>
          </a:p>
          <a:p>
            <a:r>
              <a:rPr lang="en-US" dirty="0" smtClean="0"/>
              <a:t>Q: Does such a </a:t>
            </a:r>
            <a:r>
              <a:rPr lang="en-US" dirty="0"/>
              <a:t>finite illustrative organization </a:t>
            </a:r>
            <a:r>
              <a:rPr lang="en-US" dirty="0" smtClean="0"/>
              <a:t>exist?</a:t>
            </a:r>
          </a:p>
          <a:p>
            <a:r>
              <a:rPr lang="en-US" dirty="0" smtClean="0"/>
              <a:t>A: Under </a:t>
            </a:r>
            <a:r>
              <a:rPr lang="en-US" dirty="0"/>
              <a:t>an </a:t>
            </a:r>
            <a:r>
              <a:rPr lang="en-US" dirty="0" err="1"/>
              <a:t>acyclicity</a:t>
            </a:r>
            <a:r>
              <a:rPr lang="en-US" dirty="0"/>
              <a:t> </a:t>
            </a:r>
            <a:r>
              <a:rPr lang="en-US" dirty="0" smtClean="0"/>
              <a:t>assumption, the answer is yes, and an algorithm is presented to generate such a finite model.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8968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on Logic Programming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 smtClean="0"/>
              <a:t>Fact: p(x)</a:t>
            </a:r>
          </a:p>
          <a:p>
            <a:pPr eaLnBrk="1" hangingPunct="1"/>
            <a:r>
              <a:rPr lang="en-US" dirty="0" smtClean="0"/>
              <a:t>Rule: r(X</a:t>
            </a:r>
            <a:r>
              <a:rPr lang="en-US" baseline="-25000" dirty="0" smtClean="0"/>
              <a:t>0</a:t>
            </a:r>
            <a:r>
              <a:rPr lang="en-US" dirty="0" smtClean="0"/>
              <a:t>) </a:t>
            </a:r>
            <a:r>
              <a:rPr lang="en-US" dirty="0" smtClean="0">
                <a:latin typeface="Symbol" pitchFamily="18" charset="2"/>
              </a:rPr>
              <a:t>&lt;- </a:t>
            </a:r>
            <a:r>
              <a:rPr lang="en-US" dirty="0" smtClean="0">
                <a:latin typeface="Times New Roman" pitchFamily="18" charset="0"/>
              </a:rPr>
              <a:t>q</a:t>
            </a:r>
            <a:r>
              <a:rPr lang="en-US" baseline="-25000" dirty="0" smtClean="0">
                <a:latin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</a:rPr>
              <a:t>(X</a:t>
            </a:r>
            <a:r>
              <a:rPr lang="en-US" baseline="-25000" dirty="0" smtClean="0">
                <a:latin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</a:rPr>
              <a:t>), …, </a:t>
            </a:r>
            <a:r>
              <a:rPr lang="en-US" dirty="0" err="1" smtClean="0">
                <a:latin typeface="Times New Roman" pitchFamily="18" charset="0"/>
              </a:rPr>
              <a:t>q</a:t>
            </a:r>
            <a:r>
              <a:rPr lang="en-US" baseline="-25000" dirty="0" err="1" smtClean="0">
                <a:latin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</a:rPr>
              <a:t>(</a:t>
            </a:r>
            <a:r>
              <a:rPr lang="en-US" dirty="0" err="1" smtClean="0">
                <a:latin typeface="Times New Roman" pitchFamily="18" charset="0"/>
              </a:rPr>
              <a:t>X</a:t>
            </a:r>
            <a:r>
              <a:rPr lang="en-US" baseline="-25000" dirty="0" err="1" smtClean="0">
                <a:latin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</a:rPr>
              <a:t>)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</a:rPr>
              <a:t>Extensional and </a:t>
            </a:r>
            <a:r>
              <a:rPr lang="en-US" dirty="0" err="1" smtClean="0">
                <a:latin typeface="Times New Roman" pitchFamily="18" charset="0"/>
              </a:rPr>
              <a:t>intensional</a:t>
            </a:r>
            <a:r>
              <a:rPr lang="en-US" dirty="0" smtClean="0">
                <a:latin typeface="Times New Roman" pitchFamily="18" charset="0"/>
              </a:rPr>
              <a:t> database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</a:rPr>
              <a:t>Stratified program</a:t>
            </a:r>
          </a:p>
          <a:p>
            <a:pPr eaLnBrk="1" hangingPunct="1"/>
            <a:r>
              <a:rPr lang="en-US" dirty="0" smtClean="0"/>
              <a:t>Inference from a stratified program</a:t>
            </a:r>
          </a:p>
          <a:p>
            <a:pPr eaLnBrk="1" hangingPunct="1"/>
            <a:r>
              <a:rPr lang="en-US" dirty="0" smtClean="0"/>
              <a:t>Dependency graph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513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Setup of a finite model for privacy policy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dirty="0"/>
              <a:t>A Hospital is a </a:t>
            </a:r>
            <a:r>
              <a:rPr lang="en-US" dirty="0" smtClean="0"/>
              <a:t>finite </a:t>
            </a:r>
            <a:r>
              <a:rPr lang="en-US" dirty="0"/>
              <a:t>structure (</a:t>
            </a:r>
            <a:r>
              <a:rPr lang="en-US" dirty="0" smtClean="0"/>
              <a:t>Domain, Rules, Facts)</a:t>
            </a:r>
          </a:p>
          <a:p>
            <a:r>
              <a:rPr lang="en-US" dirty="0" smtClean="0"/>
              <a:t>Action: </a:t>
            </a:r>
            <a:r>
              <a:rPr lang="en-US" dirty="0"/>
              <a:t>an </a:t>
            </a:r>
            <a:r>
              <a:rPr lang="en-US" dirty="0" smtClean="0"/>
              <a:t>action of communication is </a:t>
            </a:r>
            <a:r>
              <a:rPr lang="en-US" dirty="0"/>
              <a:t>a </a:t>
            </a:r>
            <a:r>
              <a:rPr lang="en-US" dirty="0" smtClean="0"/>
              <a:t>tuple </a:t>
            </a:r>
            <a:r>
              <a:rPr lang="en-US" dirty="0"/>
              <a:t>(</a:t>
            </a:r>
            <a:r>
              <a:rPr lang="en-US" dirty="0" smtClean="0"/>
              <a:t>u</a:t>
            </a:r>
            <a:r>
              <a:rPr lang="en-US" baseline="-25000" dirty="0" smtClean="0"/>
              <a:t>s</a:t>
            </a:r>
            <a:r>
              <a:rPr lang="en-US" dirty="0" smtClean="0"/>
              <a:t>,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r</a:t>
            </a:r>
            <a:r>
              <a:rPr lang="en-US" dirty="0" smtClean="0"/>
              <a:t>,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o</a:t>
            </a:r>
            <a:r>
              <a:rPr lang="en-US" dirty="0" smtClean="0"/>
              <a:t>,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,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p</a:t>
            </a:r>
            <a:r>
              <a:rPr lang="en-US" dirty="0" smtClean="0"/>
              <a:t>, c, b)  </a:t>
            </a:r>
          </a:p>
          <a:p>
            <a:r>
              <a:rPr lang="en-US" dirty="0" err="1" smtClean="0"/>
              <a:t>Acyclicity</a:t>
            </a:r>
            <a:r>
              <a:rPr lang="en-US" dirty="0" smtClean="0"/>
              <a:t> assumption: </a:t>
            </a:r>
            <a:r>
              <a:rPr lang="en-US" dirty="0"/>
              <a:t>the dependency graph of the Prolog program constructed </a:t>
            </a:r>
            <a:r>
              <a:rPr lang="en-US" dirty="0" smtClean="0"/>
              <a:t>from the </a:t>
            </a:r>
            <a:r>
              <a:rPr lang="en-US" dirty="0"/>
              <a:t>formalization of a </a:t>
            </a:r>
            <a:r>
              <a:rPr lang="en-US" dirty="0" smtClean="0"/>
              <a:t>privacy policy is </a:t>
            </a:r>
            <a:r>
              <a:rPr lang="en-US" dirty="0"/>
              <a:t>acyclic.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513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to Generate Exemplary Cases for an Acyclic Privacy Law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+mj-lt"/>
              <a:buAutoNum type="romanUcPeriod"/>
              <a:tabLst/>
              <a:defRPr/>
            </a:pPr>
            <a:r>
              <a:rPr lang="en-US" sz="2600" dirty="0" smtClean="0">
                <a:latin typeface="+mn-lt"/>
              </a:rPr>
              <a:t>Construct the compliance tree for the acyclic law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+mj-lt"/>
              <a:buAutoNum type="romanUcPeriod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Normalize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600" dirty="0" smtClean="0">
                <a:latin typeface="+mn-lt"/>
              </a:rPr>
              <a:t>it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(push NOT operators to the bottom)</a:t>
            </a:r>
          </a:p>
          <a:p>
            <a:pPr marL="1028700" lvl="1" indent="-571500" fontAlgn="auto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Arial"/>
              <a:buChar char="•"/>
            </a:pPr>
            <a:r>
              <a:rPr lang="en-US" sz="2600" dirty="0" smtClean="0">
                <a:latin typeface="+mn-lt"/>
              </a:rPr>
              <a:t>  Using De Morgan’s Laws and Boolean algebra</a:t>
            </a:r>
            <a:endParaRPr kumimoji="0" lang="en-US" sz="2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+mj-lt"/>
              <a:buAutoNum type="romanUcPeriod"/>
              <a:tabLst/>
              <a:defRPr/>
            </a:pPr>
            <a:r>
              <a:rPr lang="en-US" sz="2600" baseline="0" dirty="0" smtClean="0">
                <a:latin typeface="+mn-lt"/>
              </a:rPr>
              <a:t>Construct the search trees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+mj-lt"/>
              <a:buAutoNum type="romanUcPeriod"/>
              <a:tabLst/>
              <a:defRPr/>
            </a:pPr>
            <a:r>
              <a:rPr lang="en-US" sz="2600" noProof="0" dirty="0" smtClean="0">
                <a:latin typeface="+mn-lt"/>
              </a:rPr>
              <a:t>For each search tree, add an exemplary case instance </a:t>
            </a:r>
            <a:r>
              <a:rPr lang="en-US" sz="2600" dirty="0" smtClean="0">
                <a:latin typeface="+mn-lt"/>
              </a:rPr>
              <a:t>to the model that satisfies all the nodes in the tree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555239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180"/>
    </mc:Choice>
    <mc:Fallback>
      <p:transition spd="slow" advTm="18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Compliance Tree of an Acyclic Law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8327456"/>
              </p:ext>
            </p:extLst>
          </p:nvPr>
        </p:nvGraphicFramePr>
        <p:xfrm>
          <a:off x="609600" y="1219200"/>
          <a:ext cx="7633090" cy="5181600"/>
        </p:xfrm>
        <a:graphic>
          <a:graphicData uri="http://schemas.openxmlformats.org/presentationml/2006/ole">
            <p:oleObj spid="_x0000_s1059" name="Acrobat Document" r:id="rId5" imgW="12382500" imgH="6388100" progId="">
              <p:embed/>
            </p:oleObj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760817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59217"/>
    </mc:Choice>
    <mc:Fallback>
      <p:transition spd="slow" advTm="5921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Normalized Compliance Tree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9508835"/>
              </p:ext>
            </p:extLst>
          </p:nvPr>
        </p:nvGraphicFramePr>
        <p:xfrm>
          <a:off x="457199" y="1371600"/>
          <a:ext cx="8229601" cy="5029200"/>
        </p:xfrm>
        <a:graphic>
          <a:graphicData uri="http://schemas.openxmlformats.org/presentationml/2006/ole">
            <p:oleObj spid="_x0000_s2081" name="Acrobat Document" r:id="rId5" imgW="12382500" imgH="6388100" progId="">
              <p:embed/>
            </p:oleObj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194730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59217"/>
    </mc:Choice>
    <mc:Fallback>
      <p:transition spd="slow" advTm="5921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r>
              <a:rPr lang="en-US" dirty="0" smtClean="0"/>
              <a:t>Medical privacy problem</a:t>
            </a:r>
          </a:p>
          <a:p>
            <a:pPr lvl="1" eaLnBrk="1" hangingPunct="1"/>
            <a:r>
              <a:rPr lang="en-US" dirty="0" smtClean="0"/>
              <a:t>One part of a larger set of interesting challenges</a:t>
            </a:r>
          </a:p>
          <a:p>
            <a:pPr eaLnBrk="1" hangingPunct="1"/>
            <a:r>
              <a:rPr lang="en-US" dirty="0" smtClean="0"/>
              <a:t>Contextual integrity</a:t>
            </a:r>
          </a:p>
          <a:p>
            <a:pPr lvl="1" eaLnBrk="1" hangingPunct="1"/>
            <a:r>
              <a:rPr lang="en-US" dirty="0" smtClean="0"/>
              <a:t>Philosophical account of privacy, made precise</a:t>
            </a:r>
          </a:p>
          <a:p>
            <a:pPr eaLnBrk="1" hangingPunct="1"/>
            <a:r>
              <a:rPr lang="en-US" dirty="0" smtClean="0"/>
              <a:t>HIPAA formalization</a:t>
            </a:r>
          </a:p>
          <a:p>
            <a:pPr lvl="1" eaLnBrk="1" hangingPunct="1"/>
            <a:r>
              <a:rPr lang="en-US" dirty="0" smtClean="0"/>
              <a:t>Sample effort to write down complex policy and use this in prototype system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82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Search Tree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48861080"/>
              </p:ext>
            </p:extLst>
          </p:nvPr>
        </p:nvGraphicFramePr>
        <p:xfrm>
          <a:off x="495300" y="1371600"/>
          <a:ext cx="8220212" cy="5029200"/>
        </p:xfrm>
        <a:graphic>
          <a:graphicData uri="http://schemas.openxmlformats.org/presentationml/2006/ole">
            <p:oleObj spid="_x0000_s3105" name="Acrobat Document" r:id="rId5" imgW="12293600" imgH="5930900" progId="">
              <p:embed/>
            </p:oleObj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194730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59217"/>
    </mc:Choice>
    <mc:Fallback>
      <p:transition spd="slow" advTm="5921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 regarding the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900" dirty="0" smtClean="0">
                <a:solidFill>
                  <a:schemeClr val="tx1"/>
                </a:solidFill>
              </a:rPr>
              <a:t>The model for an acyclic law constructed using the algorithm is finite</a:t>
            </a:r>
          </a:p>
          <a:p>
            <a:r>
              <a:rPr lang="en-US" sz="2800" dirty="0"/>
              <a:t>Every action </a:t>
            </a:r>
            <a:r>
              <a:rPr lang="en-US" sz="2800" i="1" dirty="0"/>
              <a:t>a</a:t>
            </a:r>
            <a:r>
              <a:rPr lang="en-US" sz="2800" dirty="0"/>
              <a:t> permitted by the law </a:t>
            </a:r>
            <a:r>
              <a:rPr lang="en-US" sz="2800" dirty="0" smtClean="0"/>
              <a:t>satisfies </a:t>
            </a:r>
            <a:r>
              <a:rPr lang="en-US" sz="2800" dirty="0"/>
              <a:t>some search tree T</a:t>
            </a:r>
            <a:r>
              <a:rPr lang="en-US" sz="2800" baseline="-25000" dirty="0"/>
              <a:t>S</a:t>
            </a:r>
            <a:r>
              <a:rPr lang="en-US" sz="2800" dirty="0" smtClean="0"/>
              <a:t> of </a:t>
            </a:r>
            <a:r>
              <a:rPr lang="en-US" sz="2800" dirty="0"/>
              <a:t>a valid proof tree T</a:t>
            </a:r>
            <a:r>
              <a:rPr lang="en-US" sz="2800" baseline="-25000" dirty="0"/>
              <a:t>P</a:t>
            </a:r>
            <a:r>
              <a:rPr lang="en-US" sz="2800" dirty="0"/>
              <a:t> = (T</a:t>
            </a:r>
            <a:r>
              <a:rPr lang="en-US" sz="2800" baseline="-25000" dirty="0"/>
              <a:t>S</a:t>
            </a:r>
            <a:r>
              <a:rPr lang="en-US" sz="2800" dirty="0"/>
              <a:t> , </a:t>
            </a:r>
            <a:r>
              <a:rPr lang="en-US" sz="2800" dirty="0" err="1" smtClean="0">
                <a:latin typeface="Symbol" pitchFamily="18" charset="2"/>
              </a:rPr>
              <a:t>q</a:t>
            </a:r>
            <a:r>
              <a:rPr lang="en-US" sz="2800" baseline="-25000" dirty="0" err="1" smtClean="0"/>
              <a:t>S</a:t>
            </a:r>
            <a:r>
              <a:rPr lang="en-US" sz="2800" dirty="0"/>
              <a:t>), </a:t>
            </a:r>
            <a:r>
              <a:rPr lang="en-US" sz="2800" dirty="0" smtClean="0"/>
              <a:t>where </a:t>
            </a:r>
            <a:r>
              <a:rPr lang="en-US" sz="2800" dirty="0"/>
              <a:t>T</a:t>
            </a:r>
            <a:r>
              <a:rPr lang="en-US" sz="2800" baseline="-25000" dirty="0"/>
              <a:t>P</a:t>
            </a:r>
            <a:r>
              <a:rPr lang="en-US" sz="2800" dirty="0"/>
              <a:t> </a:t>
            </a:r>
            <a:r>
              <a:rPr lang="en-US" sz="2800" dirty="0" smtClean="0"/>
              <a:t>and T</a:t>
            </a:r>
            <a:r>
              <a:rPr lang="en-US" sz="2800" baseline="-25000" dirty="0" smtClean="0"/>
              <a:t>S</a:t>
            </a:r>
            <a:r>
              <a:rPr lang="en-US" sz="800" dirty="0" smtClean="0"/>
              <a:t>  </a:t>
            </a:r>
            <a:r>
              <a:rPr lang="en-US" sz="2800" dirty="0" smtClean="0"/>
              <a:t>are </a:t>
            </a:r>
            <a:r>
              <a:rPr lang="en-US" sz="2800" dirty="0"/>
              <a:t>associated with the Representative </a:t>
            </a:r>
            <a:r>
              <a:rPr lang="en-US" sz="2800" dirty="0" smtClean="0"/>
              <a:t>Hospital </a:t>
            </a:r>
            <a:r>
              <a:rPr lang="en-US" sz="2800" dirty="0"/>
              <a:t>H = (</a:t>
            </a:r>
            <a:r>
              <a:rPr lang="en-US" sz="2800" dirty="0" smtClean="0"/>
              <a:t>Domain, P, D</a:t>
            </a:r>
            <a:r>
              <a:rPr lang="en-US" sz="2800" baseline="-25000" dirty="0" smtClean="0"/>
              <a:t>EDB</a:t>
            </a:r>
            <a:r>
              <a:rPr lang="en-US" sz="2800" dirty="0"/>
              <a:t>). </a:t>
            </a:r>
            <a:r>
              <a:rPr lang="en-US" sz="2800" dirty="0" smtClean="0"/>
              <a:t> And </a:t>
            </a:r>
            <a:r>
              <a:rPr lang="en-US" sz="2800" dirty="0"/>
              <a:t>each valid proof </a:t>
            </a:r>
            <a:r>
              <a:rPr lang="en-US" sz="2800" dirty="0" smtClean="0"/>
              <a:t>tree </a:t>
            </a:r>
            <a:r>
              <a:rPr lang="en-US" sz="2800" dirty="0"/>
              <a:t>T</a:t>
            </a:r>
            <a:r>
              <a:rPr lang="en-US" sz="2800" baseline="-25000" dirty="0"/>
              <a:t>P</a:t>
            </a:r>
            <a:r>
              <a:rPr lang="en-US" sz="2800" dirty="0"/>
              <a:t> = (T</a:t>
            </a:r>
            <a:r>
              <a:rPr lang="en-US" sz="2800" baseline="-25000" dirty="0"/>
              <a:t>S</a:t>
            </a:r>
            <a:r>
              <a:rPr lang="en-US" sz="2800" dirty="0"/>
              <a:t> , </a:t>
            </a:r>
            <a:r>
              <a:rPr lang="en-US" sz="2800" dirty="0" err="1">
                <a:latin typeface="Symbol" pitchFamily="18" charset="2"/>
              </a:rPr>
              <a:t>q</a:t>
            </a:r>
            <a:r>
              <a:rPr lang="en-US" sz="2800" baseline="-25000" dirty="0" err="1"/>
              <a:t>S</a:t>
            </a:r>
            <a:r>
              <a:rPr lang="en-US" sz="2800" dirty="0" smtClean="0"/>
              <a:t>) produces </a:t>
            </a:r>
            <a:r>
              <a:rPr lang="en-US" sz="2800" dirty="0"/>
              <a:t>an action </a:t>
            </a:r>
            <a:r>
              <a:rPr lang="en-US" sz="2800" dirty="0" err="1">
                <a:latin typeface="Symbol" pitchFamily="18" charset="2"/>
              </a:rPr>
              <a:t>q</a:t>
            </a:r>
            <a:r>
              <a:rPr lang="en-US" sz="2800" baseline="-25000" dirty="0" err="1"/>
              <a:t>S</a:t>
            </a:r>
            <a:r>
              <a:rPr lang="en-US" sz="2800" dirty="0" smtClean="0"/>
              <a:t>(A</a:t>
            </a:r>
            <a:r>
              <a:rPr lang="en-US" sz="2800" dirty="0"/>
              <a:t>) that is permitted </a:t>
            </a:r>
            <a:r>
              <a:rPr lang="en-US" sz="2800" dirty="0" smtClean="0"/>
              <a:t>by the </a:t>
            </a:r>
            <a:r>
              <a:rPr lang="en-US" sz="2800" dirty="0"/>
              <a:t>law within the Hospital H, where A is a variable </a:t>
            </a:r>
            <a:r>
              <a:rPr lang="en-US" sz="2800" dirty="0" smtClean="0"/>
              <a:t>vector of </a:t>
            </a:r>
            <a:r>
              <a:rPr lang="en-US" sz="2800" dirty="0"/>
              <a:t>the action type.</a:t>
            </a:r>
            <a:endParaRPr lang="en-US" sz="8000" dirty="0" smtClean="0">
              <a:solidFill>
                <a:schemeClr val="tx1"/>
              </a:solidFill>
              <a:sym typeface="Symbol"/>
            </a:endParaRPr>
          </a:p>
          <a:p>
            <a:pPr lvl="1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8914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4693"/>
    </mc:Choice>
    <mc:Fallback>
      <p:transition spd="slow" advTm="469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Health Information Exchange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900" dirty="0" smtClean="0">
                <a:solidFill>
                  <a:schemeClr val="tx1"/>
                </a:solidFill>
              </a:rPr>
              <a:t>Given a general declarative privacy policy, can we use it for purposes besides compliance and audit?</a:t>
            </a:r>
          </a:p>
          <a:p>
            <a:r>
              <a:rPr lang="en-US" sz="2900" dirty="0" smtClean="0"/>
              <a:t>How do you enforce some form of access control after the data have left your organization?</a:t>
            </a:r>
            <a:endParaRPr lang="en-US" sz="2900" dirty="0" smtClean="0">
              <a:solidFill>
                <a:schemeClr val="tx1"/>
              </a:solidFill>
            </a:endParaRPr>
          </a:p>
          <a:p>
            <a:r>
              <a:rPr lang="en-US" sz="2800" dirty="0" smtClean="0"/>
              <a:t>Approach taken: transform a policy </a:t>
            </a:r>
            <a:r>
              <a:rPr lang="en-US" sz="2800" dirty="0"/>
              <a:t>formalized as a </a:t>
            </a:r>
            <a:r>
              <a:rPr lang="en-US" sz="2800" dirty="0" smtClean="0"/>
              <a:t>logic program into an access </a:t>
            </a:r>
            <a:r>
              <a:rPr lang="en-US" sz="2800" dirty="0"/>
              <a:t>control policy used in </a:t>
            </a:r>
            <a:r>
              <a:rPr lang="en-US" sz="2800" dirty="0" err="1"/>
              <a:t>Ciphertext</a:t>
            </a:r>
            <a:r>
              <a:rPr lang="en-US" sz="2800" dirty="0"/>
              <a:t>-Policy </a:t>
            </a:r>
            <a:r>
              <a:rPr lang="en-US" sz="2800" dirty="0" smtClean="0"/>
              <a:t>Attribute-Based </a:t>
            </a:r>
            <a:r>
              <a:rPr lang="en-US" sz="2800" dirty="0"/>
              <a:t>Encryption (CP-ABE).</a:t>
            </a:r>
            <a:endParaRPr lang="en-US" sz="8000" dirty="0" smtClean="0">
              <a:solidFill>
                <a:schemeClr val="tx1"/>
              </a:solidFill>
              <a:sym typeface="Symbol"/>
            </a:endParaRPr>
          </a:p>
          <a:p>
            <a:pPr lvl="1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159678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4693"/>
    </mc:Choice>
    <mc:Fallback>
      <p:transition spd="slow" advTm="469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505200" y="5410200"/>
            <a:ext cx="5410200" cy="1371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accent1"/>
                </a:solidFill>
              </a:rPr>
              <a:t>User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128654"/>
            <a:ext cx="4800600" cy="41291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accent1"/>
                </a:solidFill>
              </a:rPr>
              <a:t>Hospital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Encrypted medical data in the cloud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38200" y="3581400"/>
            <a:ext cx="1447800" cy="1600200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5" name="Flowchart: Decision 4"/>
          <p:cNvSpPr/>
          <p:nvPr/>
        </p:nvSpPr>
        <p:spPr>
          <a:xfrm>
            <a:off x="2352906" y="1219200"/>
            <a:ext cx="2295294" cy="1600200"/>
          </a:xfrm>
          <a:prstGeom prst="flowChartDecisi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Policy Engine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828800"/>
            <a:ext cx="94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Query</a:t>
            </a:r>
            <a:endParaRPr lang="en-US" i="1" dirty="0"/>
          </a:p>
        </p:txBody>
      </p:sp>
      <p:cxnSp>
        <p:nvCxnSpPr>
          <p:cNvPr id="8" name="Straight Arrow Connector 7"/>
          <p:cNvCxnSpPr>
            <a:stCxn id="6" idx="3"/>
            <a:endCxn id="5" idx="1"/>
          </p:cNvCxnSpPr>
          <p:nvPr/>
        </p:nvCxnSpPr>
        <p:spPr>
          <a:xfrm flipV="1">
            <a:off x="1169858" y="2019300"/>
            <a:ext cx="1183048" cy="95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1"/>
          </p:cNvCxnSpPr>
          <p:nvPr/>
        </p:nvCxnSpPr>
        <p:spPr>
          <a:xfrm>
            <a:off x="1562100" y="2028855"/>
            <a:ext cx="0" cy="155254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 flipH="1" flipV="1">
            <a:off x="2034982" y="3216081"/>
            <a:ext cx="235337" cy="1104900"/>
          </a:xfrm>
          <a:prstGeom prst="bentConnector4">
            <a:avLst>
              <a:gd name="adj1" fmla="val 97137"/>
              <a:gd name="adj2" fmla="val 82759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743200" y="3153936"/>
            <a:ext cx="1524000" cy="1047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Attribute-based Encryption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5" idx="2"/>
            <a:endCxn id="14" idx="0"/>
          </p:cNvCxnSpPr>
          <p:nvPr/>
        </p:nvCxnSpPr>
        <p:spPr>
          <a:xfrm rot="16200000" flipH="1">
            <a:off x="3335608" y="2984344"/>
            <a:ext cx="334536" cy="464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  <a:endCxn id="26" idx="2"/>
          </p:cNvCxnSpPr>
          <p:nvPr/>
        </p:nvCxnSpPr>
        <p:spPr>
          <a:xfrm flipV="1">
            <a:off x="4267200" y="3660852"/>
            <a:ext cx="1150800" cy="1695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923156" y="5505450"/>
            <a:ext cx="1524000" cy="1047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Attribute-based Decryption</a:t>
            </a:r>
            <a:endParaRPr lang="en-US" dirty="0"/>
          </a:p>
        </p:txBody>
      </p:sp>
      <p:sp>
        <p:nvSpPr>
          <p:cNvPr id="26" name="Cloud 25"/>
          <p:cNvSpPr/>
          <p:nvPr/>
        </p:nvSpPr>
        <p:spPr>
          <a:xfrm>
            <a:off x="5410200" y="2975052"/>
            <a:ext cx="2514600" cy="137160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Encrypted Medical Data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6667500" y="4343400"/>
            <a:ext cx="17656" cy="11620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11498" y="5833945"/>
            <a:ext cx="151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Credentials</a:t>
            </a:r>
            <a:endParaRPr lang="en-US" i="1" dirty="0"/>
          </a:p>
        </p:txBody>
      </p:sp>
      <p:cxnSp>
        <p:nvCxnSpPr>
          <p:cNvPr id="38" name="Straight Arrow Connector 37"/>
          <p:cNvCxnSpPr>
            <a:stCxn id="37" idx="3"/>
            <a:endCxn id="25" idx="1"/>
          </p:cNvCxnSpPr>
          <p:nvPr/>
        </p:nvCxnSpPr>
        <p:spPr>
          <a:xfrm flipV="1">
            <a:off x="5225204" y="6029325"/>
            <a:ext cx="697952" cy="46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3"/>
            <a:endCxn id="43" idx="1"/>
          </p:cNvCxnSpPr>
          <p:nvPr/>
        </p:nvCxnSpPr>
        <p:spPr>
          <a:xfrm flipV="1">
            <a:off x="7447156" y="6024651"/>
            <a:ext cx="630044" cy="467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077200" y="5824596"/>
            <a:ext cx="737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EHR</a:t>
            </a:r>
            <a:endParaRPr lang="en-US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5506509" y="1498937"/>
            <a:ext cx="28264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HIE, Affiliated clinics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Medical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2907307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148549"/>
    </mc:Choice>
    <mc:Fallback>
      <p:transition spd="slow" advTm="14854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Attribute-Based Encryption</a:t>
            </a:r>
            <a:endParaRPr lang="en-US" dirty="0"/>
          </a:p>
        </p:txBody>
      </p:sp>
      <p:pic>
        <p:nvPicPr>
          <p:cNvPr id="3" name="Picture 3" descr="car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844675"/>
            <a:ext cx="11684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sara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11675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kev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11675"/>
            <a:ext cx="1270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858000" y="1768475"/>
            <a:ext cx="644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9pPr>
          </a:lstStyle>
          <a:p>
            <a:pPr algn="ctr"/>
            <a:r>
              <a:rPr lang="en-US" sz="2800"/>
              <a:t>PK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28600" y="5089525"/>
            <a:ext cx="1905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9pPr>
          </a:lstStyle>
          <a:p>
            <a:r>
              <a:rPr lang="en-US" sz="2000" dirty="0" smtClean="0"/>
              <a:t>“Doctor”</a:t>
            </a:r>
            <a:endParaRPr lang="en-US" sz="2000" dirty="0"/>
          </a:p>
          <a:p>
            <a:r>
              <a:rPr lang="en-US" sz="2000" dirty="0" smtClean="0"/>
              <a:t>“Neurology”</a:t>
            </a:r>
            <a:endParaRPr lang="en-US" sz="2000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352800" y="5159514"/>
            <a:ext cx="31241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9pPr>
          </a:lstStyle>
          <a:p>
            <a:r>
              <a:rPr lang="en-US" sz="2000" dirty="0" smtClean="0"/>
              <a:t>“Nurse”</a:t>
            </a:r>
            <a:endParaRPr lang="en-US" sz="2000" dirty="0"/>
          </a:p>
          <a:p>
            <a:r>
              <a:rPr lang="en-US" sz="2000" dirty="0" smtClean="0"/>
              <a:t>“Physical Therapy”</a:t>
            </a:r>
            <a:endParaRPr lang="en-US" sz="2000" dirty="0"/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1412874" y="1371600"/>
            <a:ext cx="3082926" cy="2235200"/>
            <a:chOff x="1448" y="1286"/>
            <a:chExt cx="1942" cy="1408"/>
          </a:xfrm>
        </p:grpSpPr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1968" y="1286"/>
              <a:ext cx="528" cy="43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OR</a:t>
              </a: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1448" y="1910"/>
              <a:ext cx="65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9pPr>
            </a:lstStyle>
            <a:p>
              <a:pPr algn="ctr"/>
              <a:r>
                <a:rPr lang="en-US" sz="2000" dirty="0" smtClean="0"/>
                <a:t>Doctor</a:t>
              </a:r>
              <a:endParaRPr lang="en-US" sz="2000" dirty="0"/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2448" y="1814"/>
              <a:ext cx="528" cy="43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AND</a:t>
              </a:r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1854" y="2438"/>
              <a:ext cx="5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9pPr>
            </a:lstStyle>
            <a:p>
              <a:pPr algn="ctr"/>
              <a:r>
                <a:rPr lang="en-US" sz="2000" dirty="0" smtClean="0"/>
                <a:t>Nurse</a:t>
              </a:r>
              <a:endParaRPr lang="en-US" sz="2000" dirty="0"/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2975" y="2442"/>
              <a:ext cx="41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9pPr>
            </a:lstStyle>
            <a:p>
              <a:pPr algn="ctr"/>
              <a:r>
                <a:rPr lang="en-US" sz="2000" dirty="0" smtClean="0"/>
                <a:t>ICU</a:t>
              </a:r>
              <a:endParaRPr lang="en-US" sz="2000" dirty="0"/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 flipH="1" flipV="1">
              <a:off x="2400" y="1670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0"/>
            <p:cNvSpPr>
              <a:spLocks noChangeShapeType="1"/>
            </p:cNvSpPr>
            <p:nvPr/>
          </p:nvSpPr>
          <p:spPr bwMode="auto">
            <a:xfrm flipV="1">
              <a:off x="1872" y="1670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1"/>
            <p:cNvSpPr>
              <a:spLocks noChangeShapeType="1"/>
            </p:cNvSpPr>
            <p:nvPr/>
          </p:nvSpPr>
          <p:spPr bwMode="auto">
            <a:xfrm flipV="1">
              <a:off x="2352" y="219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 flipH="1" flipV="1">
              <a:off x="2880" y="219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9" name="Picture 23" descr="fi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30475"/>
            <a:ext cx="1981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4" descr="l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759075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32"/>
          <p:cNvSpPr txBox="1">
            <a:spLocks noChangeArrowheads="1"/>
          </p:cNvSpPr>
          <p:nvPr/>
        </p:nvSpPr>
        <p:spPr bwMode="auto">
          <a:xfrm>
            <a:off x="1555750" y="3505200"/>
            <a:ext cx="1141413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9pPr>
          </a:lstStyle>
          <a:p>
            <a:pPr algn="ctr"/>
            <a:r>
              <a:rPr lang="en-US" sz="9600" dirty="0" err="1">
                <a:solidFill>
                  <a:srgbClr val="00CC00"/>
                </a:solidFill>
                <a:sym typeface="Wingdings" pitchFamily="2" charset="2"/>
              </a:rPr>
              <a:t></a:t>
            </a:r>
            <a:endParaRPr lang="en-US" sz="9600" dirty="0">
              <a:solidFill>
                <a:srgbClr val="00CC00"/>
              </a:solidFill>
              <a:sym typeface="Wingdings" pitchFamily="2" charset="2"/>
            </a:endParaRP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4984750" y="3397250"/>
            <a:ext cx="95885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9pPr>
          </a:lstStyle>
          <a:p>
            <a:pPr algn="ctr"/>
            <a:r>
              <a:rPr lang="en-US" sz="9600" dirty="0" err="1">
                <a:solidFill>
                  <a:schemeClr val="accent2"/>
                </a:solidFill>
                <a:sym typeface="Wingdings" pitchFamily="2" charset="2"/>
              </a:rPr>
              <a:t></a:t>
            </a:r>
            <a:endParaRPr lang="en-US" sz="9600" dirty="0">
              <a:solidFill>
                <a:schemeClr val="accent2"/>
              </a:solidFill>
              <a:sym typeface="Wingdings" pitchFamily="2" charset="2"/>
            </a:endParaRPr>
          </a:p>
        </p:txBody>
      </p:sp>
      <p:grpSp>
        <p:nvGrpSpPr>
          <p:cNvPr id="23" name="Group 36"/>
          <p:cNvGrpSpPr>
            <a:grpSpLocks/>
          </p:cNvGrpSpPr>
          <p:nvPr/>
        </p:nvGrpSpPr>
        <p:grpSpPr bwMode="auto">
          <a:xfrm>
            <a:off x="6496892" y="2987675"/>
            <a:ext cx="1296741" cy="758069"/>
            <a:chOff x="1358" y="1286"/>
            <a:chExt cx="2144" cy="1824"/>
          </a:xfrm>
        </p:grpSpPr>
        <p:sp>
          <p:nvSpPr>
            <p:cNvPr id="24" name="Oval 37"/>
            <p:cNvSpPr>
              <a:spLocks noChangeArrowheads="1"/>
            </p:cNvSpPr>
            <p:nvPr/>
          </p:nvSpPr>
          <p:spPr bwMode="auto">
            <a:xfrm>
              <a:off x="1968" y="1286"/>
              <a:ext cx="528" cy="43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800"/>
                <a:t>OR</a:t>
              </a:r>
            </a:p>
          </p:txBody>
        </p:sp>
        <p:sp>
          <p:nvSpPr>
            <p:cNvPr id="25" name="Text Box 38"/>
            <p:cNvSpPr txBox="1">
              <a:spLocks noChangeArrowheads="1"/>
            </p:cNvSpPr>
            <p:nvPr/>
          </p:nvSpPr>
          <p:spPr bwMode="auto">
            <a:xfrm>
              <a:off x="1358" y="2065"/>
              <a:ext cx="867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9pPr>
            </a:lstStyle>
            <a:p>
              <a:pPr algn="ctr"/>
              <a:r>
                <a:rPr lang="en-US" sz="800" dirty="0" smtClean="0"/>
                <a:t>Doctor</a:t>
              </a:r>
              <a:endParaRPr lang="en-US" sz="800" dirty="0"/>
            </a:p>
          </p:txBody>
        </p:sp>
        <p:sp>
          <p:nvSpPr>
            <p:cNvPr id="26" name="Oval 39"/>
            <p:cNvSpPr>
              <a:spLocks noChangeArrowheads="1"/>
            </p:cNvSpPr>
            <p:nvPr/>
          </p:nvSpPr>
          <p:spPr bwMode="auto">
            <a:xfrm>
              <a:off x="2448" y="1814"/>
              <a:ext cx="528" cy="43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800"/>
                <a:t>AND</a:t>
              </a:r>
            </a:p>
          </p:txBody>
        </p:sp>
        <p:sp>
          <p:nvSpPr>
            <p:cNvPr id="27" name="Text Box 40"/>
            <p:cNvSpPr txBox="1">
              <a:spLocks noChangeArrowheads="1"/>
            </p:cNvSpPr>
            <p:nvPr/>
          </p:nvSpPr>
          <p:spPr bwMode="auto">
            <a:xfrm>
              <a:off x="1751" y="2589"/>
              <a:ext cx="80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9pPr>
            </a:lstStyle>
            <a:p>
              <a:pPr algn="ctr"/>
              <a:r>
                <a:rPr lang="en-US" sz="800" dirty="0" smtClean="0"/>
                <a:t>Nurse</a:t>
              </a:r>
              <a:endParaRPr lang="en-US" sz="800" dirty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2881" y="2592"/>
              <a:ext cx="62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9pPr>
            </a:lstStyle>
            <a:p>
              <a:pPr algn="ctr"/>
              <a:r>
                <a:rPr lang="en-US" sz="800" dirty="0" smtClean="0"/>
                <a:t>ICU</a:t>
              </a:r>
              <a:endParaRPr lang="en-US" sz="800" dirty="0"/>
            </a:p>
          </p:txBody>
        </p:sp>
        <p:sp>
          <p:nvSpPr>
            <p:cNvPr id="29" name="Line 42"/>
            <p:cNvSpPr>
              <a:spLocks noChangeShapeType="1"/>
            </p:cNvSpPr>
            <p:nvPr/>
          </p:nvSpPr>
          <p:spPr bwMode="auto">
            <a:xfrm flipH="1" flipV="1">
              <a:off x="2400" y="1670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43"/>
            <p:cNvSpPr>
              <a:spLocks noChangeShapeType="1"/>
            </p:cNvSpPr>
            <p:nvPr/>
          </p:nvSpPr>
          <p:spPr bwMode="auto">
            <a:xfrm flipV="1">
              <a:off x="1872" y="1670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44"/>
            <p:cNvSpPr>
              <a:spLocks noChangeShapeType="1"/>
            </p:cNvSpPr>
            <p:nvPr/>
          </p:nvSpPr>
          <p:spPr bwMode="auto">
            <a:xfrm flipV="1">
              <a:off x="2352" y="219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45"/>
            <p:cNvSpPr>
              <a:spLocks noChangeShapeType="1"/>
            </p:cNvSpPr>
            <p:nvPr/>
          </p:nvSpPr>
          <p:spPr bwMode="auto">
            <a:xfrm flipH="1" flipV="1">
              <a:off x="2880" y="219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46"/>
          <p:cNvGrpSpPr>
            <a:grpSpLocks/>
          </p:cNvGrpSpPr>
          <p:nvPr/>
        </p:nvGrpSpPr>
        <p:grpSpPr bwMode="auto">
          <a:xfrm rot="10800000">
            <a:off x="7467600" y="1609725"/>
            <a:ext cx="685800" cy="463550"/>
            <a:chOff x="3072" y="768"/>
            <a:chExt cx="624" cy="334"/>
          </a:xfrm>
        </p:grpSpPr>
        <p:grpSp>
          <p:nvGrpSpPr>
            <p:cNvPr id="34" name="Group 47"/>
            <p:cNvGrpSpPr>
              <a:grpSpLocks/>
            </p:cNvGrpSpPr>
            <p:nvPr/>
          </p:nvGrpSpPr>
          <p:grpSpPr bwMode="auto">
            <a:xfrm>
              <a:off x="3072" y="768"/>
              <a:ext cx="624" cy="192"/>
              <a:chOff x="1872" y="2976"/>
              <a:chExt cx="624" cy="192"/>
            </a:xfrm>
          </p:grpSpPr>
          <p:sp>
            <p:nvSpPr>
              <p:cNvPr id="36" name="Rectangle 48"/>
              <p:cNvSpPr>
                <a:spLocks noChangeArrowheads="1"/>
              </p:cNvSpPr>
              <p:nvPr/>
            </p:nvSpPr>
            <p:spPr bwMode="auto">
              <a:xfrm>
                <a:off x="2016" y="3072"/>
                <a:ext cx="480" cy="48"/>
              </a:xfrm>
              <a:prstGeom prst="rect">
                <a:avLst/>
              </a:prstGeom>
              <a:solidFill>
                <a:srgbClr val="FFFF00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utoShape 49"/>
              <p:cNvSpPr>
                <a:spLocks noChangeArrowheads="1"/>
              </p:cNvSpPr>
              <p:nvPr/>
            </p:nvSpPr>
            <p:spPr bwMode="auto">
              <a:xfrm>
                <a:off x="1872" y="2976"/>
                <a:ext cx="192" cy="19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0 w 21600"/>
                  <a:gd name="T25" fmla="*/ 3150 h 21600"/>
                  <a:gd name="T26" fmla="*/ 18450 w 21600"/>
                  <a:gd name="T27" fmla="*/ 1845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50"/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Rectangle 51"/>
              <p:cNvSpPr>
                <a:spLocks noChangeArrowheads="1"/>
              </p:cNvSpPr>
              <p:nvPr/>
            </p:nvSpPr>
            <p:spPr bwMode="auto">
              <a:xfrm>
                <a:off x="2448" y="2976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Rectangle 52"/>
              <p:cNvSpPr>
                <a:spLocks noChangeArrowheads="1"/>
              </p:cNvSpPr>
              <p:nvPr/>
            </p:nvSpPr>
            <p:spPr bwMode="auto">
              <a:xfrm>
                <a:off x="2256" y="2976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" name="Text Box 53"/>
            <p:cNvSpPr txBox="1">
              <a:spLocks noChangeArrowheads="1"/>
            </p:cNvSpPr>
            <p:nvPr/>
          </p:nvSpPr>
          <p:spPr bwMode="auto">
            <a:xfrm>
              <a:off x="3216" y="773"/>
              <a:ext cx="16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rot="10800000"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9pPr>
            </a:lstStyle>
            <a:p>
              <a:endParaRPr lang="en-US">
                <a:latin typeface="Arial" charset="0"/>
              </a:endParaRPr>
            </a:p>
          </p:txBody>
        </p:sp>
      </p:grpSp>
      <p:grpSp>
        <p:nvGrpSpPr>
          <p:cNvPr id="41" name="Group 55"/>
          <p:cNvGrpSpPr>
            <a:grpSpLocks/>
          </p:cNvGrpSpPr>
          <p:nvPr/>
        </p:nvGrpSpPr>
        <p:grpSpPr bwMode="auto">
          <a:xfrm>
            <a:off x="4419600" y="4435475"/>
            <a:ext cx="1371600" cy="763588"/>
            <a:chOff x="4030" y="1540"/>
            <a:chExt cx="1229" cy="625"/>
          </a:xfrm>
        </p:grpSpPr>
        <p:pic>
          <p:nvPicPr>
            <p:cNvPr id="42" name="Picture 56" descr="j008533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3" y="1541"/>
              <a:ext cx="82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 Box 57"/>
            <p:cNvSpPr txBox="1">
              <a:spLocks noChangeArrowheads="1"/>
            </p:cNvSpPr>
            <p:nvPr/>
          </p:nvSpPr>
          <p:spPr bwMode="auto">
            <a:xfrm>
              <a:off x="4030" y="1540"/>
              <a:ext cx="816" cy="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3200">
                  <a:latin typeface="Comic Sans MS" pitchFamily="66" charset="0"/>
                </a:rPr>
                <a:t>SK</a:t>
              </a:r>
            </a:p>
          </p:txBody>
        </p:sp>
      </p:grpSp>
      <p:grpSp>
        <p:nvGrpSpPr>
          <p:cNvPr id="44" name="Group 58"/>
          <p:cNvGrpSpPr>
            <a:grpSpLocks/>
          </p:cNvGrpSpPr>
          <p:nvPr/>
        </p:nvGrpSpPr>
        <p:grpSpPr bwMode="auto">
          <a:xfrm>
            <a:off x="381000" y="4359275"/>
            <a:ext cx="1371600" cy="763588"/>
            <a:chOff x="4030" y="1540"/>
            <a:chExt cx="1229" cy="625"/>
          </a:xfrm>
        </p:grpSpPr>
        <p:pic>
          <p:nvPicPr>
            <p:cNvPr id="45" name="Picture 59" descr="j008533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3" y="1541"/>
              <a:ext cx="82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60"/>
            <p:cNvSpPr txBox="1">
              <a:spLocks noChangeArrowheads="1"/>
            </p:cNvSpPr>
            <p:nvPr/>
          </p:nvSpPr>
          <p:spPr bwMode="auto">
            <a:xfrm>
              <a:off x="4030" y="1540"/>
              <a:ext cx="816" cy="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  <a:ea typeface="ＭＳ Ｐゴシック" pitchFamily="-112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3200">
                  <a:latin typeface="Comic Sans MS" pitchFamily="66" charset="0"/>
                </a:rPr>
                <a:t>SK</a:t>
              </a:r>
            </a:p>
          </p:txBody>
        </p:sp>
      </p:grpSp>
      <p:sp>
        <p:nvSpPr>
          <p:cNvPr id="47" name="Text Box 65"/>
          <p:cNvSpPr txBox="1">
            <a:spLocks noChangeArrowheads="1"/>
          </p:cNvSpPr>
          <p:nvPr/>
        </p:nvSpPr>
        <p:spPr bwMode="auto">
          <a:xfrm>
            <a:off x="1325562" y="1273314"/>
            <a:ext cx="11541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ＭＳ Ｐゴシック" pitchFamily="-112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4000" dirty="0">
                <a:latin typeface="cmmi10" pitchFamily="34" charset="0"/>
                <a:sym typeface="Symbol"/>
              </a:rPr>
              <a:t></a:t>
            </a:r>
            <a:r>
              <a:rPr lang="en-US" dirty="0" smtClean="0"/>
              <a:t> </a:t>
            </a:r>
            <a:r>
              <a:rPr lang="en-US" sz="2800" dirty="0" smtClean="0">
                <a:latin typeface="Comic Sans MS" pitchFamily="66" charset="0"/>
              </a:rPr>
              <a:t>=</a:t>
            </a:r>
            <a:endParaRPr lang="en-US" sz="2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014083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54608"/>
    </mc:Choice>
    <mc:Fallback>
      <p:transition spd="slow" advTm="54608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CP-ABE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Ciphertext</a:t>
            </a:r>
            <a:r>
              <a:rPr lang="en-US" dirty="0"/>
              <a:t>-Policy Attribute-Based </a:t>
            </a:r>
            <a:r>
              <a:rPr lang="en-US" dirty="0" smtClean="0"/>
              <a:t>Encryption operations</a:t>
            </a:r>
          </a:p>
          <a:p>
            <a:r>
              <a:rPr lang="en-US" dirty="0" smtClean="0"/>
              <a:t>Setup(U)</a:t>
            </a:r>
          </a:p>
          <a:p>
            <a:r>
              <a:rPr lang="en-US" dirty="0" smtClean="0">
                <a:sym typeface="Symbol"/>
              </a:rPr>
              <a:t>Encrypt(PK, (M, </a:t>
            </a:r>
            <a:r>
              <a:rPr lang="en-US" dirty="0" smtClean="0">
                <a:latin typeface="Symbol" pitchFamily="18" charset="2"/>
                <a:sym typeface="Symbol"/>
              </a:rPr>
              <a:t>r</a:t>
            </a:r>
            <a:r>
              <a:rPr lang="en-US" dirty="0" smtClean="0">
                <a:sym typeface="Symbol"/>
              </a:rPr>
              <a:t>), </a:t>
            </a:r>
            <a:r>
              <a:rPr lang="en-US" dirty="0" smtClean="0">
                <a:latin typeface="Script MT Bold" pitchFamily="66" charset="0"/>
                <a:sym typeface="Symbol"/>
              </a:rPr>
              <a:t>M</a:t>
            </a:r>
            <a:r>
              <a:rPr lang="en-US" dirty="0" smtClean="0">
                <a:sym typeface="Symbol"/>
              </a:rPr>
              <a:t>)</a:t>
            </a:r>
          </a:p>
          <a:p>
            <a:r>
              <a:rPr lang="en-US" dirty="0" err="1" smtClean="0"/>
              <a:t>KeyGen</a:t>
            </a:r>
            <a:r>
              <a:rPr lang="en-US" dirty="0" smtClean="0"/>
              <a:t>(MSK, S)</a:t>
            </a:r>
            <a:endParaRPr lang="en-US" dirty="0"/>
          </a:p>
          <a:p>
            <a:r>
              <a:rPr lang="en-US" dirty="0" smtClean="0"/>
              <a:t>Decrypt(CT, SK</a:t>
            </a:r>
            <a:r>
              <a:rPr lang="en-US" dirty="0"/>
              <a:t>)</a:t>
            </a:r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8914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193630"/>
    </mc:Choice>
    <mc:Fallback>
      <p:transition spd="slow" advTm="19363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Extracting ABE data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HIPAA, Hospital policy</a:t>
            </a:r>
          </a:p>
          <a:p>
            <a:pPr lvl="1"/>
            <a:r>
              <a:rPr lang="en-US" dirty="0" smtClean="0"/>
              <a:t>Policy:  Action </a:t>
            </a:r>
            <a:r>
              <a:rPr lang="en-US" dirty="0"/>
              <a:t> </a:t>
            </a:r>
            <a:r>
              <a:rPr lang="en-US" dirty="0" smtClean="0"/>
              <a:t>  {allow, deny}</a:t>
            </a:r>
          </a:p>
          <a:p>
            <a:r>
              <a:rPr lang="en-US" dirty="0" smtClean="0"/>
              <a:t>Action characterized by</a:t>
            </a:r>
          </a:p>
          <a:p>
            <a:pPr lvl="1"/>
            <a:r>
              <a:rPr lang="en-US" dirty="0" err="1" smtClean="0">
                <a:sym typeface="Symbol"/>
              </a:rPr>
              <a:t></a:t>
            </a:r>
            <a:r>
              <a:rPr lang="en-US" dirty="0" smtClean="0">
                <a:sym typeface="Symbol"/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00FF"/>
                </a:solidFill>
              </a:rPr>
              <a:t>about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00FF"/>
                </a:solidFill>
              </a:rPr>
              <a:t>type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00FF"/>
                </a:solidFill>
              </a:rPr>
              <a:t>consents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8000"/>
                </a:solidFill>
              </a:rPr>
              <a:t>to, purpose, beliefs </a:t>
            </a:r>
            <a:r>
              <a:rPr lang="en-US" dirty="0" err="1" smtClean="0">
                <a:sym typeface="Symbol"/>
              </a:rPr>
              <a:t></a:t>
            </a:r>
            <a:endParaRPr lang="en-US" i="1" dirty="0" smtClean="0">
              <a:solidFill>
                <a:srgbClr val="008000"/>
              </a:solidFill>
            </a:endParaRPr>
          </a:p>
          <a:p>
            <a:r>
              <a:rPr lang="en-US" dirty="0" smtClean="0"/>
              <a:t>Data policy</a:t>
            </a:r>
          </a:p>
          <a:p>
            <a:pPr lvl="2"/>
            <a:r>
              <a:rPr lang="en-US" dirty="0" smtClean="0"/>
              <a:t>SELECT rows with given attributes:   </a:t>
            </a:r>
            <a:r>
              <a:rPr lang="en-US" sz="2300" b="1" dirty="0" smtClean="0">
                <a:solidFill>
                  <a:srgbClr val="0000FF"/>
                </a:solidFill>
              </a:rPr>
              <a:t>from, about, type, consents</a:t>
            </a:r>
          </a:p>
          <a:p>
            <a:pPr lvl="2"/>
            <a:r>
              <a:rPr lang="en-US" dirty="0" smtClean="0"/>
              <a:t>PROJECT them to generate the associated ABE access policy</a:t>
            </a:r>
          </a:p>
          <a:p>
            <a:pPr marL="594360" lvl="2" indent="0">
              <a:buNone/>
            </a:pPr>
            <a:r>
              <a:rPr lang="en-US" dirty="0" smtClean="0"/>
              <a:t>       {</a:t>
            </a:r>
            <a:r>
              <a:rPr lang="en-US" dirty="0" smtClean="0">
                <a:sym typeface="Symbol"/>
              </a:rPr>
              <a:t></a:t>
            </a:r>
            <a:r>
              <a:rPr lang="en-US" sz="2300" i="1" dirty="0" smtClean="0">
                <a:solidFill>
                  <a:srgbClr val="008000"/>
                </a:solidFill>
              </a:rPr>
              <a:t>to, purpose, beliefs</a:t>
            </a:r>
            <a:r>
              <a:rPr lang="en-US" dirty="0" smtClean="0">
                <a:sym typeface="Symbol"/>
              </a:rPr>
              <a:t> | </a:t>
            </a:r>
          </a:p>
          <a:p>
            <a:pPr marL="594360" lvl="2" indent="0">
              <a:buNone/>
            </a:pP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   Policy (</a:t>
            </a:r>
            <a:r>
              <a:rPr lang="en-US" dirty="0" err="1" smtClean="0">
                <a:sym typeface="Symbol"/>
              </a:rPr>
              <a:t></a:t>
            </a:r>
            <a:r>
              <a:rPr lang="en-US" dirty="0" smtClean="0">
                <a:sym typeface="Symbol"/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00FF"/>
                </a:solidFill>
              </a:rPr>
              <a:t>about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00FF"/>
                </a:solidFill>
              </a:rPr>
              <a:t>type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00FF"/>
                </a:solidFill>
              </a:rPr>
              <a:t>consents</a:t>
            </a:r>
            <a:r>
              <a:rPr lang="en-US" dirty="0" smtClean="0"/>
              <a:t>, </a:t>
            </a:r>
            <a:r>
              <a:rPr lang="en-US" i="1" dirty="0" smtClean="0">
                <a:solidFill>
                  <a:srgbClr val="008000"/>
                </a:solidFill>
              </a:rPr>
              <a:t>to, purpose, beliefs </a:t>
            </a:r>
            <a:r>
              <a:rPr lang="en-US" dirty="0" err="1" smtClean="0">
                <a:sym typeface="Symbol"/>
              </a:rPr>
              <a:t></a:t>
            </a:r>
            <a:r>
              <a:rPr lang="en-US" dirty="0" smtClean="0">
                <a:sym typeface="Symbol"/>
              </a:rPr>
              <a:t>) = Allow} </a:t>
            </a:r>
          </a:p>
          <a:p>
            <a:pPr lvl="1"/>
            <a:endParaRPr lang="en-US" dirty="0" smtClean="0">
              <a:sym typeface="Symbol"/>
            </a:endParaRP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819400" y="1905000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485618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193630"/>
    </mc:Choice>
    <mc:Fallback>
      <p:transition spd="slow" advTm="19363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Prototype Demo Video</a:t>
            </a:r>
            <a:endParaRPr lang="en-US" dirty="0"/>
          </a:p>
        </p:txBody>
      </p:sp>
      <p:pic>
        <p:nvPicPr>
          <p:cNvPr id="4" name="sharps-abe-demo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25" y="1219200"/>
            <a:ext cx="81343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014083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5249"/>
    </mc:Choice>
    <mc:Fallback>
      <p:transition spd="slow" advTm="5249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098413"/>
            <a:ext cx="6604000" cy="52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893765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5249"/>
    </mc:Choice>
    <mc:Fallback>
      <p:transition spd="slow" advTm="524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69274"/>
            <a:ext cx="8355382" cy="49791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14800" y="5753100"/>
            <a:ext cx="1600200" cy="3429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 Clauses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133350" y="3415937"/>
            <a:ext cx="1600200" cy="3429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(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62400" y="1600200"/>
            <a:ext cx="1600200" cy="3429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589320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103859"/>
    </mc:Choice>
    <mc:Fallback>
      <p:transition spd="slow" advTm="10385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Privacy in Organizational Processes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95400"/>
            <a:ext cx="1676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6"/>
          <p:cNvSpPr txBox="1">
            <a:spLocks noChangeArrowheads="1"/>
          </p:cNvSpPr>
          <p:nvPr/>
        </p:nvSpPr>
        <p:spPr bwMode="auto">
          <a:xfrm>
            <a:off x="2286000" y="1905000"/>
            <a:ext cx="1371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70C0"/>
                </a:solidFill>
              </a:rPr>
              <a:t>Patient medical bills</a:t>
            </a:r>
          </a:p>
        </p:txBody>
      </p:sp>
      <p:sp>
        <p:nvSpPr>
          <p:cNvPr id="14341" name="TextBox 7"/>
          <p:cNvSpPr txBox="1">
            <a:spLocks noChangeArrowheads="1"/>
          </p:cNvSpPr>
          <p:nvPr/>
        </p:nvSpPr>
        <p:spPr bwMode="auto">
          <a:xfrm>
            <a:off x="3657600" y="2514600"/>
            <a:ext cx="2362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800"/>
              <a:t>Insurance Company</a:t>
            </a:r>
          </a:p>
        </p:txBody>
      </p:sp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6888" y="1295400"/>
            <a:ext cx="1712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1"/>
          <p:cNvSpPr txBox="1">
            <a:spLocks noChangeArrowheads="1"/>
          </p:cNvSpPr>
          <p:nvPr/>
        </p:nvSpPr>
        <p:spPr bwMode="auto">
          <a:xfrm>
            <a:off x="304800" y="2514600"/>
            <a:ext cx="2438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sz="1800"/>
              <a:t>Hospital</a:t>
            </a:r>
          </a:p>
        </p:txBody>
      </p:sp>
      <p:pic>
        <p:nvPicPr>
          <p:cNvPr id="1434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95400"/>
            <a:ext cx="16271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TextBox 16"/>
          <p:cNvSpPr txBox="1">
            <a:spLocks noChangeArrowheads="1"/>
          </p:cNvSpPr>
          <p:nvPr/>
        </p:nvSpPr>
        <p:spPr bwMode="auto">
          <a:xfrm>
            <a:off x="6781800" y="2514600"/>
            <a:ext cx="205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sz="1800"/>
              <a:t>Drug Company</a:t>
            </a:r>
          </a:p>
        </p:txBody>
      </p:sp>
      <p:sp>
        <p:nvSpPr>
          <p:cNvPr id="14346" name="TextBox 17"/>
          <p:cNvSpPr txBox="1">
            <a:spLocks noChangeArrowheads="1"/>
          </p:cNvSpPr>
          <p:nvPr/>
        </p:nvSpPr>
        <p:spPr bwMode="auto">
          <a:xfrm>
            <a:off x="5486400" y="1905000"/>
            <a:ext cx="1447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70C0"/>
                </a:solidFill>
              </a:rPr>
              <a:t>Patient </a:t>
            </a:r>
          </a:p>
          <a:p>
            <a:pPr eaLnBrk="1" hangingPunct="1"/>
            <a:r>
              <a:rPr lang="en-US" sz="1800">
                <a:solidFill>
                  <a:srgbClr val="0070C0"/>
                </a:solidFill>
              </a:rPr>
              <a:t>information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5334000" y="1600200"/>
            <a:ext cx="167640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2209800" y="1600200"/>
            <a:ext cx="1447800" cy="3048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34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810000"/>
            <a:ext cx="1428750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Down Arrow 21"/>
          <p:cNvSpPr/>
          <p:nvPr/>
        </p:nvSpPr>
        <p:spPr>
          <a:xfrm>
            <a:off x="7848600" y="2895600"/>
            <a:ext cx="304800" cy="914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351" name="TextBox 22"/>
          <p:cNvSpPr txBox="1">
            <a:spLocks noChangeArrowheads="1"/>
          </p:cNvSpPr>
          <p:nvPr/>
        </p:nvSpPr>
        <p:spPr bwMode="auto">
          <a:xfrm>
            <a:off x="7010400" y="54102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sz="1800"/>
              <a:t>Patient</a:t>
            </a:r>
          </a:p>
        </p:txBody>
      </p:sp>
      <p:sp>
        <p:nvSpPr>
          <p:cNvPr id="14352" name="TextBox 23"/>
          <p:cNvSpPr txBox="1">
            <a:spLocks noChangeArrowheads="1"/>
          </p:cNvSpPr>
          <p:nvPr/>
        </p:nvSpPr>
        <p:spPr bwMode="auto">
          <a:xfrm>
            <a:off x="6477000" y="3048000"/>
            <a:ext cx="144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0070C0"/>
                </a:solidFill>
              </a:rPr>
              <a:t>Advertising</a:t>
            </a:r>
          </a:p>
        </p:txBody>
      </p:sp>
      <p:sp>
        <p:nvSpPr>
          <p:cNvPr id="9233" name="TextBox 24"/>
          <p:cNvSpPr txBox="1">
            <a:spLocks noChangeArrowheads="1"/>
          </p:cNvSpPr>
          <p:nvPr/>
        </p:nvSpPr>
        <p:spPr bwMode="auto">
          <a:xfrm>
            <a:off x="609600" y="5715000"/>
            <a:ext cx="7772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GOAL:     Respect privacy expectations in the transfer and use of personal information within and across organizational boundaries</a:t>
            </a:r>
          </a:p>
        </p:txBody>
      </p:sp>
      <p:pic>
        <p:nvPicPr>
          <p:cNvPr id="14354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8163" y="3040063"/>
            <a:ext cx="4491037" cy="252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Left Brace 32"/>
          <p:cNvSpPr/>
          <p:nvPr/>
        </p:nvSpPr>
        <p:spPr>
          <a:xfrm rot="5400000">
            <a:off x="2705100" y="647700"/>
            <a:ext cx="152400" cy="4495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16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direct support of Parameterized Roles in ABE</a:t>
            </a:r>
          </a:p>
          <a:p>
            <a:pPr lvl="1"/>
            <a:r>
              <a:rPr lang="en-US" dirty="0" smtClean="0">
                <a:sym typeface="Symbol"/>
              </a:rPr>
              <a:t>Format: R(p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, p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, …, </a:t>
            </a:r>
            <a:r>
              <a:rPr lang="en-US" dirty="0" err="1" smtClean="0">
                <a:sym typeface="Symbol"/>
              </a:rPr>
              <a:t>p</a:t>
            </a:r>
            <a:r>
              <a:rPr lang="en-US" baseline="-25000" dirty="0" err="1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)</a:t>
            </a:r>
          </a:p>
          <a:p>
            <a:pPr lvl="1"/>
            <a:r>
              <a:rPr lang="en-US" i="1" dirty="0" smtClean="0"/>
              <a:t>E.g.,164.502 (g)(3)(ii)A … a covered entity may disclose, or provide access in accordance with §164.524 to, protected health information about an </a:t>
            </a:r>
            <a:r>
              <a:rPr lang="en-US" i="1" dirty="0" err="1" smtClean="0"/>
              <a:t>unemancipated</a:t>
            </a:r>
            <a:r>
              <a:rPr lang="en-US" i="1" dirty="0" smtClean="0"/>
              <a:t> minor to a parent, guardian, or other person acting </a:t>
            </a:r>
            <a:r>
              <a:rPr lang="en-US" i="1" u="sng" dirty="0" smtClean="0"/>
              <a:t>in loco parenti</a:t>
            </a:r>
            <a:r>
              <a:rPr lang="en-US" i="1" dirty="0" smtClean="0"/>
              <a:t>s; </a:t>
            </a:r>
          </a:p>
          <a:p>
            <a:r>
              <a:rPr lang="en-US" dirty="0" smtClean="0"/>
              <a:t>Workaround</a:t>
            </a:r>
          </a:p>
          <a:p>
            <a:pPr lvl="1"/>
            <a:r>
              <a:rPr lang="en-US" dirty="0" smtClean="0"/>
              <a:t>Hardcode parameter values into the attribute name, e.g.  </a:t>
            </a:r>
            <a:r>
              <a:rPr lang="en-US" dirty="0" err="1" smtClean="0"/>
              <a:t>inLocoParentis_Joe</a:t>
            </a:r>
            <a:endParaRPr lang="en-US" dirty="0" smtClean="0"/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Identity silos across organizations</a:t>
            </a: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8914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104307"/>
    </mc:Choice>
    <mc:Fallback>
      <p:transition spd="slow" advTm="10430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Declarative privacy policy: Finite models and attribute-based encryption, </a:t>
            </a:r>
            <a:r>
              <a:rPr lang="en-US" sz="2270" dirty="0" err="1" smtClean="0">
                <a:solidFill>
                  <a:schemeClr val="tx2"/>
                </a:solidFill>
              </a:rPr>
              <a:t>P.E.Lam</a:t>
            </a:r>
            <a:r>
              <a:rPr lang="en-US" sz="2270" dirty="0" smtClean="0">
                <a:solidFill>
                  <a:schemeClr val="tx2"/>
                </a:solidFill>
              </a:rPr>
              <a:t>, </a:t>
            </a:r>
            <a:r>
              <a:rPr lang="en-US" sz="2270" dirty="0" err="1" smtClean="0">
                <a:solidFill>
                  <a:schemeClr val="tx2"/>
                </a:solidFill>
              </a:rPr>
              <a:t>J.C.Mitchell</a:t>
            </a:r>
            <a:r>
              <a:rPr lang="en-US" sz="2270" dirty="0" smtClean="0">
                <a:solidFill>
                  <a:schemeClr val="tx2"/>
                </a:solidFill>
              </a:rPr>
              <a:t>, </a:t>
            </a:r>
            <a:r>
              <a:rPr lang="en-US" sz="2270" dirty="0" err="1" smtClean="0">
                <a:solidFill>
                  <a:schemeClr val="tx2"/>
                </a:solidFill>
              </a:rPr>
              <a:t>A.Scedrov</a:t>
            </a:r>
            <a:r>
              <a:rPr lang="en-US" sz="2270" dirty="0" smtClean="0">
                <a:solidFill>
                  <a:schemeClr val="tx2"/>
                </a:solidFill>
              </a:rPr>
              <a:t>, et al., IHI 2012.</a:t>
            </a:r>
          </a:p>
          <a:p>
            <a:r>
              <a:rPr lang="en-US" dirty="0" smtClean="0"/>
              <a:t>Scalable Parametric Verification of Secure Systems: How to Verify Reference Monitors without Worrying about Data Structure Size, </a:t>
            </a:r>
            <a:r>
              <a:rPr lang="en-US" sz="2270" dirty="0" smtClean="0">
                <a:solidFill>
                  <a:schemeClr val="tx2"/>
                </a:solidFill>
              </a:rPr>
              <a:t>J. Franklin, S. </a:t>
            </a:r>
            <a:r>
              <a:rPr lang="en-US" sz="2270" dirty="0" err="1" smtClean="0">
                <a:solidFill>
                  <a:schemeClr val="tx2"/>
                </a:solidFill>
              </a:rPr>
              <a:t>Chaki</a:t>
            </a:r>
            <a:r>
              <a:rPr lang="en-US" sz="2270" dirty="0" smtClean="0">
                <a:solidFill>
                  <a:schemeClr val="tx2"/>
                </a:solidFill>
              </a:rPr>
              <a:t>, A. </a:t>
            </a:r>
            <a:r>
              <a:rPr lang="en-US" sz="2270" dirty="0" err="1" smtClean="0">
                <a:solidFill>
                  <a:schemeClr val="tx2"/>
                </a:solidFill>
              </a:rPr>
              <a:t>Datta</a:t>
            </a:r>
            <a:r>
              <a:rPr lang="en-US" sz="2270" dirty="0" smtClean="0">
                <a:solidFill>
                  <a:schemeClr val="tx2"/>
                </a:solidFill>
              </a:rPr>
              <a:t>, A. </a:t>
            </a:r>
            <a:r>
              <a:rPr lang="en-US" sz="2270" dirty="0" err="1" smtClean="0">
                <a:solidFill>
                  <a:schemeClr val="tx2"/>
                </a:solidFill>
              </a:rPr>
              <a:t>Seshadri</a:t>
            </a:r>
            <a:r>
              <a:rPr lang="en-US" sz="2270" dirty="0" smtClean="0">
                <a:solidFill>
                  <a:schemeClr val="tx2"/>
                </a:solidFill>
              </a:rPr>
              <a:t>,  Proceedings of 31st IEEE Symposium on Security and Privacy, May 2010.</a:t>
            </a:r>
          </a:p>
          <a:p>
            <a:r>
              <a:rPr lang="en-US" dirty="0" smtClean="0"/>
              <a:t>A Formalization of HIPAA for a Medical Messaging System</a:t>
            </a:r>
          </a:p>
          <a:p>
            <a:pPr lvl="1"/>
            <a:r>
              <a:rPr lang="en-US" dirty="0" smtClean="0"/>
              <a:t>P.F. Lam, J.C. Mitchell, and S. </a:t>
            </a:r>
            <a:r>
              <a:rPr lang="en-US" dirty="0" err="1" smtClean="0"/>
              <a:t>Sundaram</a:t>
            </a:r>
            <a:r>
              <a:rPr lang="en-US" dirty="0" smtClean="0"/>
              <a:t>,  </a:t>
            </a:r>
            <a:r>
              <a:rPr lang="en-US" dirty="0" err="1" smtClean="0"/>
              <a:t>TrustBus</a:t>
            </a:r>
            <a:r>
              <a:rPr lang="en-US" dirty="0" smtClean="0"/>
              <a:t> 2009.</a:t>
            </a:r>
          </a:p>
          <a:p>
            <a:r>
              <a:rPr lang="en-US" sz="2400" dirty="0" smtClean="0"/>
              <a:t>Privacy and Contextual Integrity: Framework and Applications,</a:t>
            </a:r>
          </a:p>
          <a:p>
            <a:pPr lvl="1">
              <a:buNone/>
            </a:pPr>
            <a:r>
              <a:rPr lang="en-US" dirty="0" smtClean="0"/>
              <a:t>A. Barth, A. </a:t>
            </a:r>
            <a:r>
              <a:rPr lang="en-US" dirty="0" err="1" smtClean="0"/>
              <a:t>Datta</a:t>
            </a:r>
            <a:r>
              <a:rPr lang="en-US" dirty="0" smtClean="0"/>
              <a:t>, J. C. Mitchell, and H. </a:t>
            </a:r>
            <a:r>
              <a:rPr lang="en-US" dirty="0" err="1" smtClean="0"/>
              <a:t>Nissenbaum</a:t>
            </a:r>
            <a:r>
              <a:rPr lang="en-US" dirty="0" smtClean="0"/>
              <a:t>,  Proceedings of 27th IEEE Symposium on Security and Privacy, May 2006.  </a:t>
            </a:r>
          </a:p>
          <a:p>
            <a:r>
              <a:rPr lang="en-US" dirty="0" smtClean="0"/>
              <a:t>Healthcare privacy project source code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github.com/healthcareprivacy</a:t>
            </a:r>
            <a:r>
              <a:rPr lang="en-US" dirty="0" smtClean="0"/>
              <a:t> </a:t>
            </a:r>
            <a:endParaRPr lang="en-US" dirty="0" smtClean="0">
              <a:sym typeface="Symbol"/>
            </a:endParaRPr>
          </a:p>
          <a:p>
            <a:r>
              <a:rPr lang="en-US" dirty="0" smtClean="0"/>
              <a:t>Demo (under construction)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crypto.stanford.edu</a:t>
            </a:r>
            <a:r>
              <a:rPr lang="en-US" dirty="0" smtClean="0"/>
              <a:t>/privacy/HIPAA/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418914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 advTm="11548"/>
    </mc:Choice>
    <mc:Fallback>
      <p:transition spd="slow" advTm="1154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dirty="0" smtClean="0"/>
              <a:t>Healthcare Privacy Problem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"/>
          </p:nvPr>
        </p:nvSpPr>
        <p:spPr>
          <a:xfrm>
            <a:off x="228600" y="1463040"/>
            <a:ext cx="4038600" cy="50139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needed for treatment</a:t>
            </a:r>
          </a:p>
          <a:p>
            <a:pPr lvl="1"/>
            <a:r>
              <a:rPr lang="en-US" dirty="0" smtClean="0"/>
              <a:t>Electronic records and health information exchange can improve care, reduce costs</a:t>
            </a:r>
          </a:p>
          <a:p>
            <a:pPr lvl="1"/>
            <a:r>
              <a:rPr lang="en-US" dirty="0" smtClean="0"/>
              <a:t>Most patients seen in emergency room were treated in an unaffiliated hospital in last six months</a:t>
            </a:r>
          </a:p>
          <a:p>
            <a:r>
              <a:rPr lang="en-US" dirty="0" smtClean="0"/>
              <a:t>Patient access is important</a:t>
            </a:r>
          </a:p>
          <a:p>
            <a:pPr lvl="1"/>
            <a:r>
              <a:rPr lang="en-US" dirty="0" smtClean="0"/>
              <a:t>Required by law</a:t>
            </a:r>
          </a:p>
          <a:p>
            <a:pPr lvl="1"/>
            <a:r>
              <a:rPr lang="en-US" dirty="0" smtClean="0"/>
              <a:t>Diabetics can enter glucose data, improve treatment</a:t>
            </a:r>
          </a:p>
          <a:p>
            <a:pPr lvl="1"/>
            <a:r>
              <a:rPr lang="en-US" dirty="0" smtClean="0"/>
              <a:t>Personal health devices: Blood pressure, </a:t>
            </a:r>
            <a:r>
              <a:rPr lang="en-US" dirty="0" err="1" smtClean="0"/>
              <a:t>Zeo</a:t>
            </a:r>
            <a:r>
              <a:rPr lang="en-US" dirty="0" smtClean="0"/>
              <a:t>, </a:t>
            </a:r>
            <a:r>
              <a:rPr lang="en-US" dirty="0" err="1" smtClean="0"/>
              <a:t>Fitbit</a:t>
            </a:r>
            <a:r>
              <a:rPr lang="en-US" dirty="0" smtClean="0"/>
              <a:t>, </a:t>
            </a:r>
            <a:r>
              <a:rPr lang="en-US" dirty="0" err="1" smtClean="0"/>
              <a:t>Withings</a:t>
            </a:r>
            <a:endParaRPr lang="en-US" dirty="0" smtClean="0"/>
          </a:p>
        </p:txBody>
      </p:sp>
      <p:grpSp>
        <p:nvGrpSpPr>
          <p:cNvPr id="2" name="Group 23"/>
          <p:cNvGrpSpPr/>
          <p:nvPr/>
        </p:nvGrpSpPr>
        <p:grpSpPr>
          <a:xfrm>
            <a:off x="4378708" y="1318866"/>
            <a:ext cx="4536692" cy="2795934"/>
            <a:chOff x="3970737" y="1358573"/>
            <a:chExt cx="4536692" cy="2795934"/>
          </a:xfrm>
        </p:grpSpPr>
        <p:pic>
          <p:nvPicPr>
            <p:cNvPr id="4099" name="Picture 3" descr="MCj0404219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70737" y="2934124"/>
              <a:ext cx="804075" cy="773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0" name="Picture 4" descr="MCj0404171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70737" y="1358573"/>
              <a:ext cx="739412" cy="828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1" name="Text Box 5"/>
            <p:cNvSpPr txBox="1">
              <a:spLocks noChangeArrowheads="1"/>
            </p:cNvSpPr>
            <p:nvPr/>
          </p:nvSpPr>
          <p:spPr bwMode="auto">
            <a:xfrm>
              <a:off x="4108498" y="3717578"/>
              <a:ext cx="80675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/>
                <a:t>Patient</a:t>
              </a:r>
            </a:p>
          </p:txBody>
        </p:sp>
        <p:sp>
          <p:nvSpPr>
            <p:cNvPr id="4102" name="Text Box 6"/>
            <p:cNvSpPr txBox="1">
              <a:spLocks noChangeArrowheads="1"/>
            </p:cNvSpPr>
            <p:nvPr/>
          </p:nvSpPr>
          <p:spPr bwMode="auto">
            <a:xfrm>
              <a:off x="4087881" y="2188113"/>
              <a:ext cx="7857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/>
                <a:t>Doctor</a:t>
              </a:r>
            </a:p>
          </p:txBody>
        </p:sp>
        <p:sp>
          <p:nvSpPr>
            <p:cNvPr id="4103" name="Text Box 7"/>
            <p:cNvSpPr txBox="1">
              <a:spLocks noChangeArrowheads="1"/>
            </p:cNvSpPr>
            <p:nvPr/>
          </p:nvSpPr>
          <p:spPr bwMode="auto">
            <a:xfrm>
              <a:off x="7434443" y="2188113"/>
              <a:ext cx="107298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Insurance</a:t>
              </a:r>
              <a:endParaRPr lang="en-US" sz="1600" dirty="0"/>
            </a:p>
          </p:txBody>
        </p:sp>
        <p:sp>
          <p:nvSpPr>
            <p:cNvPr id="4104" name="Text Box 8"/>
            <p:cNvSpPr txBox="1">
              <a:spLocks noChangeArrowheads="1"/>
            </p:cNvSpPr>
            <p:nvPr/>
          </p:nvSpPr>
          <p:spPr bwMode="auto">
            <a:xfrm>
              <a:off x="5181600" y="2252246"/>
              <a:ext cx="1769274" cy="338554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/>
                <a:t>Electronic Record</a:t>
              </a:r>
              <a:endParaRPr lang="en-US" sz="1600" dirty="0"/>
            </a:p>
          </p:txBody>
        </p:sp>
        <p:sp>
          <p:nvSpPr>
            <p:cNvPr id="4105" name="Text Box 9"/>
            <p:cNvSpPr txBox="1">
              <a:spLocks noChangeArrowheads="1"/>
            </p:cNvSpPr>
            <p:nvPr/>
          </p:nvSpPr>
          <p:spPr bwMode="auto">
            <a:xfrm>
              <a:off x="5181600" y="2590800"/>
              <a:ext cx="1769274" cy="33855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Patient Portal</a:t>
              </a:r>
            </a:p>
          </p:txBody>
        </p:sp>
        <p:sp>
          <p:nvSpPr>
            <p:cNvPr id="4106" name="AutoShape 10"/>
            <p:cNvSpPr>
              <a:spLocks noChangeArrowheads="1"/>
            </p:cNvSpPr>
            <p:nvPr/>
          </p:nvSpPr>
          <p:spPr bwMode="auto">
            <a:xfrm rot="1800000">
              <a:off x="4690468" y="2049857"/>
              <a:ext cx="764714" cy="138257"/>
            </a:xfrm>
            <a:prstGeom prst="leftRightArrow">
              <a:avLst>
                <a:gd name="adj1" fmla="val 50000"/>
                <a:gd name="adj2" fmla="val 11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4107" name="AutoShape 11"/>
            <p:cNvSpPr>
              <a:spLocks noChangeArrowheads="1"/>
            </p:cNvSpPr>
            <p:nvPr/>
          </p:nvSpPr>
          <p:spPr bwMode="auto">
            <a:xfrm rot="19800000">
              <a:off x="6669729" y="2049857"/>
              <a:ext cx="764714" cy="138257"/>
            </a:xfrm>
            <a:prstGeom prst="leftRightArrow">
              <a:avLst>
                <a:gd name="adj1" fmla="val 50000"/>
                <a:gd name="adj2" fmla="val 11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4108" name="AutoShape 12"/>
            <p:cNvSpPr>
              <a:spLocks noChangeArrowheads="1"/>
            </p:cNvSpPr>
            <p:nvPr/>
          </p:nvSpPr>
          <p:spPr bwMode="auto">
            <a:xfrm rot="19800000">
              <a:off x="4690468" y="2888038"/>
              <a:ext cx="764714" cy="138257"/>
            </a:xfrm>
            <a:prstGeom prst="leftRightArrow">
              <a:avLst>
                <a:gd name="adj1" fmla="val 50000"/>
                <a:gd name="adj2" fmla="val 11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4110" name="Text Box 14"/>
            <p:cNvSpPr txBox="1">
              <a:spLocks noChangeArrowheads="1"/>
            </p:cNvSpPr>
            <p:nvPr/>
          </p:nvSpPr>
          <p:spPr bwMode="auto">
            <a:xfrm>
              <a:off x="7276955" y="3671493"/>
              <a:ext cx="9859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/>
                <a:t>Drug Co.</a:t>
              </a:r>
              <a:endParaRPr lang="en-US" sz="1600" dirty="0"/>
            </a:p>
          </p:txBody>
        </p:sp>
        <p:sp>
          <p:nvSpPr>
            <p:cNvPr id="4111" name="AutoShape 15"/>
            <p:cNvSpPr>
              <a:spLocks noChangeArrowheads="1"/>
            </p:cNvSpPr>
            <p:nvPr/>
          </p:nvSpPr>
          <p:spPr bwMode="auto">
            <a:xfrm rot="1800000">
              <a:off x="6680974" y="2879397"/>
              <a:ext cx="764714" cy="138257"/>
            </a:xfrm>
            <a:prstGeom prst="leftRightArrow">
              <a:avLst>
                <a:gd name="adj1" fmla="val 50000"/>
                <a:gd name="adj2" fmla="val 11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17456" name="Rectangle 16"/>
            <p:cNvSpPr>
              <a:spLocks noChangeArrowheads="1"/>
            </p:cNvSpPr>
            <p:nvPr/>
          </p:nvSpPr>
          <p:spPr bwMode="auto">
            <a:xfrm>
              <a:off x="5029200" y="2049587"/>
              <a:ext cx="1981200" cy="107461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400705" y="1450744"/>
              <a:ext cx="989630" cy="691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400705" y="2971568"/>
              <a:ext cx="960579" cy="645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5102422" y="3200400"/>
              <a:ext cx="20326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7030A0"/>
                  </a:solidFill>
                </a:rPr>
                <a:t>Quality care</a:t>
              </a:r>
            </a:p>
            <a:p>
              <a:pPr algn="ctr"/>
              <a:r>
                <a:rPr lang="en-US" sz="1800" dirty="0" smtClean="0">
                  <a:solidFill>
                    <a:srgbClr val="7030A0"/>
                  </a:solidFill>
                </a:rPr>
                <a:t>HIPAA compliance</a:t>
              </a:r>
            </a:p>
            <a:p>
              <a:pPr algn="ctr"/>
              <a:r>
                <a:rPr lang="en-US" sz="1800" dirty="0" smtClean="0">
                  <a:solidFill>
                    <a:srgbClr val="7030A0"/>
                  </a:solidFill>
                </a:rPr>
                <a:t>Patient privacy</a:t>
              </a:r>
              <a:endParaRPr lang="en-US" sz="18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5" name="Content Placeholder 22"/>
          <p:cNvSpPr txBox="1">
            <a:spLocks/>
          </p:cNvSpPr>
          <p:nvPr/>
        </p:nvSpPr>
        <p:spPr>
          <a:xfrm>
            <a:off x="4495800" y="4267200"/>
            <a:ext cx="43434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Privacy requirements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HIPAA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law mandates privacy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Wingdings 3"/>
              <a:buChar char=""/>
              <a:tabLst/>
              <a:defRPr/>
            </a:pPr>
            <a:r>
              <a:rPr lang="en-US" baseline="0" dirty="0" smtClean="0">
                <a:solidFill>
                  <a:schemeClr val="tx2"/>
                </a:solidFill>
                <a:latin typeface="+mn-lt"/>
              </a:rPr>
              <a:t>Hospitals</a:t>
            </a:r>
            <a:r>
              <a:rPr lang="en-US" dirty="0" smtClean="0">
                <a:solidFill>
                  <a:schemeClr val="tx2"/>
                </a:solidFill>
                <a:latin typeface="+mn-lt"/>
              </a:rPr>
              <a:t> add policy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Insurer needs data for billing, should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not deny coverage based on correlated factors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1262985"/>
            <a:ext cx="59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HIE</a:t>
            </a:r>
            <a:endParaRPr lang="en-US" dirty="0"/>
          </a:p>
        </p:txBody>
      </p:sp>
      <p:sp>
        <p:nvSpPr>
          <p:cNvPr id="28" name="AutoShape 11"/>
          <p:cNvSpPr>
            <a:spLocks noChangeArrowheads="1"/>
          </p:cNvSpPr>
          <p:nvPr/>
        </p:nvSpPr>
        <p:spPr bwMode="auto">
          <a:xfrm rot="16200000">
            <a:off x="6185775" y="1856516"/>
            <a:ext cx="568309" cy="138259"/>
          </a:xfrm>
          <a:prstGeom prst="leftRightArrow">
            <a:avLst>
              <a:gd name="adj1" fmla="val 50000"/>
              <a:gd name="adj2" fmla="val 11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</p:spTree>
  </p:cSld>
  <p:clrMapOvr>
    <a:masterClrMapping/>
  </p:clrMapOvr>
  <p:transition advTm="304642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Goals</a:t>
            </a:r>
          </a:p>
        </p:txBody>
      </p:sp>
      <p:sp>
        <p:nvSpPr>
          <p:cNvPr id="163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305800" cy="46482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Express policy precisely</a:t>
            </a:r>
          </a:p>
          <a:p>
            <a:pPr lvl="1" eaLnBrk="1" hangingPunct="1"/>
            <a:r>
              <a:rPr lang="en-US" dirty="0" smtClean="0"/>
              <a:t>Institute privacy policies</a:t>
            </a:r>
          </a:p>
          <a:p>
            <a:pPr lvl="1" eaLnBrk="1" hangingPunct="1"/>
            <a:r>
              <a:rPr lang="en-US" dirty="0" smtClean="0"/>
              <a:t>Privacy provisions from legislation</a:t>
            </a:r>
          </a:p>
          <a:p>
            <a:pPr lvl="2" eaLnBrk="1" hangingPunct="1"/>
            <a:endParaRPr lang="en-US" dirty="0" smtClean="0"/>
          </a:p>
          <a:p>
            <a:pPr eaLnBrk="1" hangingPunct="1"/>
            <a:r>
              <a:rPr lang="en-US" dirty="0" smtClean="0"/>
              <a:t>Analyze, enforce privacy policies</a:t>
            </a:r>
          </a:p>
          <a:p>
            <a:pPr lvl="1" eaLnBrk="1" hangingPunct="1"/>
            <a:r>
              <a:rPr lang="en-US" dirty="0" smtClean="0"/>
              <a:t>Does action comply with policy?</a:t>
            </a:r>
          </a:p>
          <a:p>
            <a:pPr lvl="1" eaLnBrk="1" hangingPunct="1"/>
            <a:r>
              <a:rPr lang="en-US" dirty="0" smtClean="0"/>
              <a:t>Does policy enforce the law?</a:t>
            </a:r>
          </a:p>
          <a:p>
            <a:pPr lvl="1" eaLnBrk="1" hangingPunct="1"/>
            <a:endParaRPr lang="en-US" dirty="0" smtClean="0"/>
          </a:p>
          <a:p>
            <a:r>
              <a:rPr lang="en-US" dirty="0" smtClean="0"/>
              <a:t>Education</a:t>
            </a:r>
            <a:endParaRPr lang="en-US" dirty="0"/>
          </a:p>
          <a:p>
            <a:pPr lvl="1"/>
            <a:r>
              <a:rPr lang="en-US" sz="2500" dirty="0" smtClean="0"/>
              <a:t>Increase stakeholders’ </a:t>
            </a:r>
            <a:r>
              <a:rPr lang="en-US" sz="2500" dirty="0"/>
              <a:t>understanding </a:t>
            </a:r>
            <a:r>
              <a:rPr lang="en-US" sz="2500" dirty="0" smtClean="0"/>
              <a:t>of </a:t>
            </a:r>
            <a:r>
              <a:rPr lang="en-US" sz="2500" dirty="0"/>
              <a:t>complex </a:t>
            </a:r>
            <a:r>
              <a:rPr lang="en-US" sz="2500" dirty="0" smtClean="0"/>
              <a:t>policies</a:t>
            </a:r>
          </a:p>
          <a:p>
            <a:pPr lvl="1"/>
            <a:r>
              <a:rPr lang="en-US" sz="2500" dirty="0"/>
              <a:t>reduce variation in how policies are </a:t>
            </a:r>
            <a:r>
              <a:rPr lang="en-US" sz="2500" dirty="0" smtClean="0"/>
              <a:t>applied by employees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7034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Contextual Integrity</a:t>
            </a:r>
          </a:p>
        </p:txBody>
      </p:sp>
      <p:sp>
        <p:nvSpPr>
          <p:cNvPr id="122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Philosophical account of privacy</a:t>
            </a: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Transfer of personal information</a:t>
            </a: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Describes what people care about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Flow governed by norms</a:t>
            </a: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Agents act in roles in social contexts</a:t>
            </a: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Information categorized by type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E.g., personal health information, psychiatric records, …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r>
              <a:rPr lang="en-US" dirty="0" smtClean="0"/>
              <a:t>Rejects public/private dichotomy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Principles of transmission</a:t>
            </a: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Confidentiality,  </a:t>
            </a:r>
            <a:r>
              <a:rPr lang="en-US" smtClean="0"/>
              <a:t>reciprocity</a:t>
            </a:r>
            <a:r>
              <a:rPr lang="en-US" smtClean="0"/>
              <a:t>, </a:t>
            </a:r>
            <a:r>
              <a:rPr lang="en-US" dirty="0" smtClean="0"/>
              <a:t>etc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0600" y="5956300"/>
            <a:ext cx="41148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/>
                </a:solidFill>
              </a:rPr>
              <a:t>[Nissenbaum 2004, </a:t>
            </a:r>
            <a:r>
              <a:rPr lang="en-US" dirty="0" err="1">
                <a:solidFill>
                  <a:schemeClr val="accent6"/>
                </a:solidFill>
              </a:rPr>
              <a:t>BarthDMN</a:t>
            </a:r>
            <a:r>
              <a:rPr lang="en-US" dirty="0">
                <a:solidFill>
                  <a:schemeClr val="accent6"/>
                </a:solidFill>
              </a:rPr>
              <a:t> ‘06]</a:t>
            </a:r>
          </a:p>
        </p:txBody>
      </p:sp>
      <p:pic>
        <p:nvPicPr>
          <p:cNvPr id="17413" name="Picture 21" descr="http://farm1.static.flickr.com/105/413543690_640a184ac6.jpg?v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63956" b="40758"/>
          <a:stretch>
            <a:fillRect/>
          </a:stretch>
        </p:blipFill>
        <p:spPr bwMode="auto">
          <a:xfrm>
            <a:off x="6705600" y="457200"/>
            <a:ext cx="1716088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4707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smtClean="0"/>
              <a:t>Privacy Model: “Contextual Integrity”</a:t>
            </a:r>
          </a:p>
        </p:txBody>
      </p:sp>
      <p:pic>
        <p:nvPicPr>
          <p:cNvPr id="18435" name="Picture 3" descr="MCj0411480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45288" y="1735138"/>
            <a:ext cx="1408112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MCj041581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7888" y="1690688"/>
            <a:ext cx="1471612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914400" y="32146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Alice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6781800" y="32146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Bob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2554288" y="2452688"/>
            <a:ext cx="396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440" name="Picture 8" descr="MCj0307803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83088" y="1843088"/>
            <a:ext cx="52070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1" name="AutoShape 9"/>
          <p:cNvSpPr>
            <a:spLocks noChangeArrowheads="1"/>
          </p:cNvSpPr>
          <p:nvPr/>
        </p:nvSpPr>
        <p:spPr bwMode="auto">
          <a:xfrm>
            <a:off x="3200400" y="2895600"/>
            <a:ext cx="2514600" cy="609600"/>
          </a:xfrm>
          <a:prstGeom prst="wedgeRectCallout">
            <a:avLst>
              <a:gd name="adj1" fmla="val -5870"/>
              <a:gd name="adj2" fmla="val -869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>
                <a:latin typeface="Arial" charset="0"/>
              </a:rPr>
              <a:t>Charlie’s SSN</a:t>
            </a:r>
          </a:p>
          <a:p>
            <a:pPr algn="ctr" eaLnBrk="0" hangingPunct="0"/>
            <a:r>
              <a:rPr lang="en-US" sz="1800">
                <a:latin typeface="Arial" charset="0"/>
              </a:rPr>
              <a:t>078-05-1120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0400" y="3214688"/>
            <a:ext cx="2514600" cy="290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00200" y="4159250"/>
            <a:ext cx="3962400" cy="163195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Four identifiers of an action: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dirty="0"/>
              <a:t>Sender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dirty="0"/>
              <a:t>Receiver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dirty="0"/>
              <a:t>Person this is about (subject)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dirty="0"/>
              <a:t>Type of information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385075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the logical structure of HIPAA?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Sections of HIPAA can permit and prohibit actions</a:t>
            </a:r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Allow action if</a:t>
            </a:r>
          </a:p>
          <a:p>
            <a:pPr lvl="1" eaLnBrk="1" hangingPunct="1"/>
            <a:r>
              <a:rPr lang="en-US" smtClean="0"/>
              <a:t>There is a clause that explicitly permits it</a:t>
            </a:r>
          </a:p>
          <a:p>
            <a:pPr lvl="1" eaLnBrk="1" hangingPunct="1"/>
            <a:r>
              <a:rPr lang="en-US" smtClean="0"/>
              <a:t>No clause explicitly forbids it</a:t>
            </a:r>
          </a:p>
          <a:p>
            <a:pPr eaLnBrk="1" hangingPunct="1"/>
            <a:endParaRPr lang="en-US" smtClean="0"/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533400" y="2209800"/>
            <a:ext cx="84566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800" b="1">
                <a:latin typeface="Courier New" pitchFamily="49" charset="0"/>
                <a:cs typeface="Courier New" pitchFamily="49" charset="0"/>
              </a:rPr>
              <a:t>164.502 (a) Standard:</a:t>
            </a:r>
          </a:p>
          <a:p>
            <a:pPr eaLnBrk="1" hangingPunct="1"/>
            <a:r>
              <a:rPr lang="en-US" sz="1800" b="1">
                <a:latin typeface="Courier New" pitchFamily="49" charset="0"/>
                <a:cs typeface="Courier New" pitchFamily="49" charset="0"/>
              </a:rPr>
              <a:t>   (1) Permitted uses and disclosures.</a:t>
            </a:r>
          </a:p>
          <a:p>
            <a:pPr eaLnBrk="1" hangingPunct="1"/>
            <a:r>
              <a:rPr lang="en-US" sz="1800" b="1">
                <a:latin typeface="Courier New" pitchFamily="49" charset="0"/>
                <a:cs typeface="Courier New" pitchFamily="49" charset="0"/>
              </a:rPr>
              <a:t>     (ii) For treatment, payment, or health care operations,</a:t>
            </a:r>
          </a:p>
          <a:p>
            <a:pPr eaLnBrk="1" hangingPunct="1"/>
            <a:r>
              <a:rPr lang="en-US" sz="1800" b="1">
                <a:latin typeface="Courier New" pitchFamily="49" charset="0"/>
                <a:cs typeface="Courier New" pitchFamily="49" charset="0"/>
              </a:rPr>
              <a:t>          as permitted by and in compliance with 164.506;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26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More details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eaLnBrk="1" hangingPunct="1"/>
            <a:r>
              <a:rPr lang="en-US" smtClean="0"/>
              <a:t>Action:  </a:t>
            </a:r>
            <a:r>
              <a:rPr lang="en-US" b="1" smtClean="0">
                <a:sym typeface="Symbol" pitchFamily="18" charset="2"/>
              </a:rPr>
              <a:t></a:t>
            </a:r>
            <a:r>
              <a:rPr lang="en-US" smtClean="0"/>
              <a:t>to, from, about,  type, purpose, consents, beliefs</a:t>
            </a:r>
            <a:r>
              <a:rPr lang="en-US" b="1" smtClean="0">
                <a:sym typeface="Symbol" pitchFamily="18" charset="2"/>
              </a:rPr>
              <a:t></a:t>
            </a:r>
            <a:endParaRPr lang="en-US" smtClean="0">
              <a:sym typeface="Symbol" pitchFamily="18" charset="2"/>
            </a:endParaRPr>
          </a:p>
          <a:p>
            <a:pPr eaLnBrk="1" hangingPunct="1"/>
            <a:endParaRPr lang="en-US" smtClean="0">
              <a:sym typeface="Symbol" pitchFamily="18" charset="2"/>
            </a:endParaRPr>
          </a:p>
          <a:p>
            <a:pPr eaLnBrk="1" hangingPunct="1"/>
            <a:r>
              <a:rPr lang="en-US" smtClean="0">
                <a:sym typeface="Symbol" pitchFamily="18" charset="2"/>
              </a:rPr>
              <a:t>Translate each HIPAA clause into </a:t>
            </a:r>
          </a:p>
          <a:p>
            <a:pPr lvl="1" eaLnBrk="1" hangingPunct="1"/>
            <a:r>
              <a:rPr lang="en-US" smtClean="0">
                <a:sym typeface="Symbol" pitchFamily="18" charset="2"/>
              </a:rPr>
              <a:t>Set of allow clauses</a:t>
            </a:r>
          </a:p>
          <a:p>
            <a:pPr lvl="2" eaLnBrk="1" hangingPunct="1"/>
            <a:r>
              <a:rPr lang="en-US" smtClean="0">
                <a:sym typeface="Symbol" pitchFamily="18" charset="2"/>
              </a:rPr>
              <a:t>Allow(action) :- ...</a:t>
            </a:r>
          </a:p>
          <a:p>
            <a:pPr lvl="1" eaLnBrk="1" hangingPunct="1"/>
            <a:r>
              <a:rPr lang="en-US" smtClean="0">
                <a:sym typeface="Symbol" pitchFamily="18" charset="2"/>
              </a:rPr>
              <a:t>Set of deny clauses</a:t>
            </a:r>
          </a:p>
          <a:p>
            <a:pPr lvl="2" eaLnBrk="1" hangingPunct="1"/>
            <a:r>
              <a:rPr lang="en-US" smtClean="0">
                <a:sym typeface="Symbol" pitchFamily="18" charset="2"/>
              </a:rPr>
              <a:t>Deny(action) :- ...</a:t>
            </a:r>
          </a:p>
          <a:p>
            <a:pPr lvl="1" eaLnBrk="1" hangingPunct="1"/>
            <a:endParaRPr lang="en-US" smtClean="0">
              <a:sym typeface="Symbol" pitchFamily="18" charset="2"/>
            </a:endParaRPr>
          </a:p>
          <a:p>
            <a:pPr eaLnBrk="1" hangingPunct="1"/>
            <a:r>
              <a:rPr lang="en-US" smtClean="0">
                <a:sym typeface="Symbol" pitchFamily="18" charset="2"/>
              </a:rPr>
              <a:t>Combine clauses according to Contextual Integrity model</a:t>
            </a:r>
          </a:p>
          <a:p>
            <a:pPr lvl="1" eaLnBrk="1" hangingPunct="1"/>
            <a:r>
              <a:rPr lang="en-US" smtClean="0">
                <a:sym typeface="Symbol" pitchFamily="18" charset="2"/>
              </a:rPr>
              <a:t>Permit action if</a:t>
            </a:r>
          </a:p>
          <a:p>
            <a:pPr lvl="2" eaLnBrk="1" hangingPunct="1"/>
            <a:r>
              <a:rPr lang="en-US" smtClean="0">
                <a:sym typeface="Symbol" pitchFamily="18" charset="2"/>
              </a:rPr>
              <a:t>Prolog program can derive reason to Allow the action</a:t>
            </a:r>
          </a:p>
          <a:p>
            <a:pPr lvl="2" eaLnBrk="1" hangingPunct="1"/>
            <a:r>
              <a:rPr lang="en-US" smtClean="0">
                <a:sym typeface="Symbol" pitchFamily="18" charset="2"/>
              </a:rPr>
              <a:t>Prolog program cannot derive reason to Deny the action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831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0.4|0.2|0.4|0.4|0.4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0.4|0.2|0.4|0.4|0.4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0.4|0.2|0.4|0.4|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42911</TotalTime>
  <Words>2797</Words>
  <Application>Microsoft Macintosh PowerPoint</Application>
  <PresentationFormat>On-screen Show (4:3)</PresentationFormat>
  <Paragraphs>357</Paragraphs>
  <Slides>31</Slides>
  <Notes>24</Notes>
  <HiddenSlides>0</HiddenSlides>
  <MMClips>1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Origin</vt:lpstr>
      <vt:lpstr>Acrobat Document</vt:lpstr>
      <vt:lpstr>Declarative Privacy Policy: Finite Models and Attribute-Based Encryption</vt:lpstr>
      <vt:lpstr>Background</vt:lpstr>
      <vt:lpstr>Privacy in Organizational Processes</vt:lpstr>
      <vt:lpstr>Healthcare Privacy Problem</vt:lpstr>
      <vt:lpstr>Goals</vt:lpstr>
      <vt:lpstr>Contextual Integrity</vt:lpstr>
      <vt:lpstr>Privacy Model: “Contextual Integrity”</vt:lpstr>
      <vt:lpstr>What is the logical structure of HIPAA?</vt:lpstr>
      <vt:lpstr>More details</vt:lpstr>
      <vt:lpstr>MyHealth@Vanderbilt Workflow example</vt:lpstr>
      <vt:lpstr>Slide 11</vt:lpstr>
      <vt:lpstr>Slide 12</vt:lpstr>
      <vt:lpstr>Slide 13</vt:lpstr>
      <vt:lpstr>Finite Model for Privacy Laws</vt:lpstr>
      <vt:lpstr>Background on Logic Programming</vt:lpstr>
      <vt:lpstr>Setup of a finite model for privacy policy</vt:lpstr>
      <vt:lpstr>Algorithm to Generate Exemplary Cases for an Acyclic Privacy Law</vt:lpstr>
      <vt:lpstr>Compliance Tree of an Acyclic Law</vt:lpstr>
      <vt:lpstr>Normalized Compliance Tree</vt:lpstr>
      <vt:lpstr>A Search Tree</vt:lpstr>
      <vt:lpstr>Main results regarding the construction</vt:lpstr>
      <vt:lpstr>Secure Health Information Exchange</vt:lpstr>
      <vt:lpstr>Encrypted medical data in the cloud</vt:lpstr>
      <vt:lpstr>Attribute-Based Encryption</vt:lpstr>
      <vt:lpstr>Background on CP-ABE</vt:lpstr>
      <vt:lpstr>Extracting ABE data policy</vt:lpstr>
      <vt:lpstr>Play Prototype Demo Video</vt:lpstr>
      <vt:lpstr>Prototype</vt:lpstr>
      <vt:lpstr>Performance</vt:lpstr>
      <vt:lpstr>Open Issue</vt:lpstr>
      <vt:lpstr>References</vt:lpstr>
    </vt:vector>
  </TitlesOfParts>
  <Company>Stanford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framework</dc:title>
  <dc:creator>John Mitchell</dc:creator>
  <cp:lastModifiedBy>P</cp:lastModifiedBy>
  <cp:revision>8300</cp:revision>
  <cp:lastPrinted>1998-03-10T18:42:22Z</cp:lastPrinted>
  <dcterms:created xsi:type="dcterms:W3CDTF">2012-12-12T16:36:56Z</dcterms:created>
  <dcterms:modified xsi:type="dcterms:W3CDTF">2012-12-12T17:09:22Z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1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C:\Documents\cs242\notes\web-slides</vt:lpwstr>
  </property>
</Properties>
</file>